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69" r:id="rId6"/>
    <p:sldId id="257" r:id="rId7"/>
    <p:sldId id="259" r:id="rId8"/>
    <p:sldId id="260" r:id="rId9"/>
    <p:sldId id="261" r:id="rId10"/>
    <p:sldId id="262" r:id="rId11"/>
    <p:sldId id="263" r:id="rId12"/>
    <p:sldId id="264" r:id="rId13"/>
    <p:sldId id="265"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2/5/2019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6118-C0AE-564D-9A97-7681DE2A5386}"/>
              </a:ext>
            </a:extLst>
          </p:cNvPr>
          <p:cNvSpPr>
            <a:spLocks noGrp="1"/>
          </p:cNvSpPr>
          <p:nvPr>
            <p:ph type="ctrTitle"/>
          </p:nvPr>
        </p:nvSpPr>
        <p:spPr/>
        <p:txBody>
          <a:bodyPr/>
          <a:lstStyle/>
          <a:p>
            <a:r>
              <a:rPr lang="en-US" b="1"/>
              <a:t>How the Blockchain will Improve Healthcare</a:t>
            </a:r>
            <a:endParaRPr lang="en-US"/>
          </a:p>
        </p:txBody>
      </p:sp>
      <p:sp>
        <p:nvSpPr>
          <p:cNvPr id="3" name="Subtitle 2">
            <a:extLst>
              <a:ext uri="{FF2B5EF4-FFF2-40B4-BE49-F238E27FC236}">
                <a16:creationId xmlns:a16="http://schemas.microsoft.com/office/drawing/2014/main" id="{01D1E9EE-D3C8-2443-B743-7E20DF83CB29}"/>
              </a:ext>
            </a:extLst>
          </p:cNvPr>
          <p:cNvSpPr>
            <a:spLocks noGrp="1"/>
          </p:cNvSpPr>
          <p:nvPr>
            <p:ph type="subTitle" idx="1"/>
          </p:nvPr>
        </p:nvSpPr>
        <p:spPr/>
        <p:txBody>
          <a:bodyPr/>
          <a:lstStyle/>
          <a:p>
            <a:r>
              <a:rPr lang="en-US"/>
              <a:t>Randy Piper &amp; Chris Moreland</a:t>
            </a:r>
          </a:p>
        </p:txBody>
      </p:sp>
    </p:spTree>
    <p:extLst>
      <p:ext uri="{BB962C8B-B14F-4D97-AF65-F5344CB8AC3E}">
        <p14:creationId xmlns:p14="http://schemas.microsoft.com/office/powerpoint/2010/main" val="402742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765DCA-8602-134E-9FEC-6C1AF227EB65}"/>
              </a:ext>
            </a:extLst>
          </p:cNvPr>
          <p:cNvSpPr>
            <a:spLocks noGrp="1"/>
          </p:cNvSpPr>
          <p:nvPr>
            <p:ph type="title"/>
          </p:nvPr>
        </p:nvSpPr>
        <p:spPr>
          <a:xfrm>
            <a:off x="653143" y="270933"/>
            <a:ext cx="3778297" cy="6346843"/>
          </a:xfrm>
        </p:spPr>
        <p:txBody>
          <a:bodyPr>
            <a:normAutofit fontScale="90000"/>
          </a:bodyPr>
          <a:lstStyle/>
          <a:p>
            <a:r>
              <a:rPr lang="en-US">
                <a:solidFill>
                  <a:srgbClr val="FFFFFF"/>
                </a:solidFill>
              </a:rPr>
              <a:t>Components</a:t>
            </a:r>
            <a:br>
              <a:rPr lang="en-US">
                <a:solidFill>
                  <a:srgbClr val="FFFFFF"/>
                </a:solidFill>
              </a:rPr>
            </a:br>
            <a:r>
              <a:rPr lang="en-US" sz="1300">
                <a:solidFill>
                  <a:srgbClr val="FFFFFF"/>
                </a:solidFill>
              </a:rPr>
              <a:t>Smart Contract: Program that runs on the blockchain</a:t>
            </a:r>
            <a:br>
              <a:rPr lang="en-US" sz="1300">
                <a:solidFill>
                  <a:srgbClr val="FFFFFF"/>
                </a:solidFill>
              </a:rPr>
            </a:br>
            <a:r>
              <a:rPr lang="en-US" sz="1300">
                <a:solidFill>
                  <a:srgbClr val="FFFFFF"/>
                </a:solidFill>
              </a:rPr>
              <a:t>The original blockchains were designed to simply allow financial transactions to be performed and stored in the historical ledger, and had limited configurability. Since then, blockchains have evolved so that some have become fully functional distributed computers. Smart contracts are programs that run on the blockchain. Users can interact with smart contracts in a similar way that they interact with programs on a standard computer.</a:t>
            </a:r>
            <a:br>
              <a:rPr lang="en-US" sz="1300">
                <a:solidFill>
                  <a:srgbClr val="FFFFFF"/>
                </a:solidFill>
              </a:rPr>
            </a:br>
            <a:br>
              <a:rPr lang="en-US" sz="1300">
                <a:solidFill>
                  <a:srgbClr val="FFFFFF"/>
                </a:solidFill>
              </a:rPr>
            </a:br>
            <a:r>
              <a:rPr lang="en-US" sz="1300">
                <a:solidFill>
                  <a:srgbClr val="FFFFFF"/>
                </a:solidFill>
              </a:rPr>
              <a:t>Wallet: Stores users credentials</a:t>
            </a:r>
            <a:br>
              <a:rPr lang="en-US" sz="1300">
                <a:solidFill>
                  <a:srgbClr val="FFFFFF"/>
                </a:solidFill>
              </a:rPr>
            </a:br>
            <a:r>
              <a:rPr lang="en-US" sz="1300">
                <a:solidFill>
                  <a:srgbClr val="FFFFFF"/>
                </a:solidFill>
              </a:rPr>
              <a:t>In blockchain, the user's wallet stores their credentials and tracks digital assets associated with the user's address. The wallet tracks user credentials and any other information that may be associated with their account.</a:t>
            </a:r>
            <a:br>
              <a:rPr lang="en-US" sz="1300">
                <a:solidFill>
                  <a:srgbClr val="FFFFFF"/>
                </a:solidFill>
              </a:rPr>
            </a:br>
            <a:br>
              <a:rPr lang="en-US" sz="1300">
                <a:solidFill>
                  <a:srgbClr val="FFFFFF"/>
                </a:solidFill>
              </a:rPr>
            </a:br>
            <a:r>
              <a:rPr lang="en-US" sz="1300">
                <a:solidFill>
                  <a:srgbClr val="FFFFFF"/>
                </a:solidFill>
              </a:rPr>
              <a:t>Events: Notifications of updates and actions on the blockchain</a:t>
            </a:r>
            <a:br>
              <a:rPr lang="en-US" sz="1300">
                <a:solidFill>
                  <a:srgbClr val="FFFFFF"/>
                </a:solidFill>
              </a:rPr>
            </a:br>
            <a:r>
              <a:rPr lang="en-US" sz="1300">
                <a:solidFill>
                  <a:srgbClr val="FFFFFF"/>
                </a:solidFill>
              </a:rPr>
              <a:t>The blockchain’s ledger and the state of the peer network are updated by events. Examples of events include the creation and dispersion of a new transaction across the peer network and the addition of a new block to the blockchain. Events may also include notifications from smart contracts on blockchains that support such contracts.</a:t>
            </a:r>
            <a:br>
              <a:rPr lang="en-US" sz="1400">
                <a:solidFill>
                  <a:srgbClr val="FFFFFF"/>
                </a:solidFill>
              </a:rPr>
            </a:br>
            <a:br>
              <a:rPr lang="en-US" sz="1300">
                <a:solidFill>
                  <a:srgbClr val="FFFFFF"/>
                </a:solidFill>
              </a:rPr>
            </a:br>
            <a:br>
              <a:rPr lang="en-US" sz="1300">
                <a:solidFill>
                  <a:srgbClr val="FFFFFF"/>
                </a:solidFill>
              </a:rPr>
            </a:br>
            <a:endParaRPr lang="en-US" sz="1300">
              <a:solidFill>
                <a:srgbClr val="FFFFFF"/>
              </a:solidFill>
            </a:endParaRPr>
          </a:p>
        </p:txBody>
      </p:sp>
      <p:pic>
        <p:nvPicPr>
          <p:cNvPr id="6" name="Content Placeholder 5">
            <a:extLst>
              <a:ext uri="{FF2B5EF4-FFF2-40B4-BE49-F238E27FC236}">
                <a16:creationId xmlns:a16="http://schemas.microsoft.com/office/drawing/2014/main" id="{534FEC6C-CFFF-5044-95C3-2F36F2C4F1CC}"/>
              </a:ext>
            </a:extLst>
          </p:cNvPr>
          <p:cNvPicPr>
            <a:picLocks noGrp="1" noChangeAspect="1"/>
          </p:cNvPicPr>
          <p:nvPr>
            <p:ph idx="1"/>
          </p:nvPr>
        </p:nvPicPr>
        <p:blipFill>
          <a:blip r:embed="rId2"/>
          <a:stretch>
            <a:fillRect/>
          </a:stretch>
        </p:blipFill>
        <p:spPr>
          <a:xfrm>
            <a:off x="4422964" y="1148422"/>
            <a:ext cx="7912581" cy="4572642"/>
          </a:xfrm>
        </p:spPr>
      </p:pic>
    </p:spTree>
    <p:extLst>
      <p:ext uri="{BB962C8B-B14F-4D97-AF65-F5344CB8AC3E}">
        <p14:creationId xmlns:p14="http://schemas.microsoft.com/office/powerpoint/2010/main" val="47620699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765DCA-8602-134E-9FEC-6C1AF227EB65}"/>
              </a:ext>
            </a:extLst>
          </p:cNvPr>
          <p:cNvSpPr>
            <a:spLocks noGrp="1"/>
          </p:cNvSpPr>
          <p:nvPr>
            <p:ph type="title"/>
          </p:nvPr>
        </p:nvSpPr>
        <p:spPr>
          <a:xfrm>
            <a:off x="653143" y="270933"/>
            <a:ext cx="3778297" cy="6346843"/>
          </a:xfrm>
        </p:spPr>
        <p:txBody>
          <a:bodyPr>
            <a:normAutofit/>
          </a:bodyPr>
          <a:lstStyle/>
          <a:p>
            <a:r>
              <a:rPr lang="en-US">
                <a:solidFill>
                  <a:srgbClr val="FFFFFF"/>
                </a:solidFill>
              </a:rPr>
              <a:t>Components</a:t>
            </a:r>
            <a:br>
              <a:rPr lang="en-US">
                <a:solidFill>
                  <a:srgbClr val="FFFFFF"/>
                </a:solidFill>
              </a:rPr>
            </a:br>
            <a:r>
              <a:rPr lang="en-US" sz="1300">
                <a:solidFill>
                  <a:srgbClr val="FFFFFF"/>
                </a:solidFill>
              </a:rPr>
              <a:t>Systems Management: Component creation, modification, and monitoring</a:t>
            </a:r>
            <a:br>
              <a:rPr lang="en-US" sz="1300">
                <a:solidFill>
                  <a:srgbClr val="FFFFFF"/>
                </a:solidFill>
              </a:rPr>
            </a:br>
            <a:r>
              <a:rPr lang="en-US" sz="1300">
                <a:solidFill>
                  <a:srgbClr val="FFFFFF"/>
                </a:solidFill>
              </a:rPr>
              <a:t>The blockchain is designed to be a long-lived system in a field that is constantly evolving. Systems management provides the capability of creating, modifying, and monitoring blockchain components to meet the needs of its users.</a:t>
            </a:r>
            <a:br>
              <a:rPr lang="en-US" sz="1300">
                <a:solidFill>
                  <a:srgbClr val="FFFFFF"/>
                </a:solidFill>
              </a:rPr>
            </a:br>
            <a:br>
              <a:rPr lang="en-US" sz="1300">
                <a:solidFill>
                  <a:srgbClr val="FFFFFF"/>
                </a:solidFill>
              </a:rPr>
            </a:br>
            <a:r>
              <a:rPr lang="en-US" sz="1300">
                <a:solidFill>
                  <a:srgbClr val="FFFFFF"/>
                </a:solidFill>
              </a:rPr>
              <a:t>Systems Integration: Integration of blockchain with external systems</a:t>
            </a:r>
            <a:br>
              <a:rPr lang="en-US" sz="1300">
                <a:solidFill>
                  <a:srgbClr val="FFFFFF"/>
                </a:solidFill>
              </a:rPr>
            </a:br>
            <a:r>
              <a:rPr lang="en-US" sz="1300">
                <a:solidFill>
                  <a:srgbClr val="FFFFFF"/>
                </a:solidFill>
              </a:rPr>
              <a:t>As blockchain has evolved and increased in functionality, it has become more common to integrate blockchains with other external systems, commonly through the use of smart contracts. While this is not a specific component of the blockchain, systems integration is included to acknowledge this capability.</a:t>
            </a:r>
            <a:br>
              <a:rPr lang="en-US" sz="1400">
                <a:solidFill>
                  <a:srgbClr val="FFFFFF"/>
                </a:solidFill>
              </a:rPr>
            </a:br>
            <a:br>
              <a:rPr lang="en-US" sz="1300">
                <a:solidFill>
                  <a:srgbClr val="FFFFFF"/>
                </a:solidFill>
              </a:rPr>
            </a:br>
            <a:br>
              <a:rPr lang="en-US" sz="1300">
                <a:solidFill>
                  <a:srgbClr val="FFFFFF"/>
                </a:solidFill>
              </a:rPr>
            </a:br>
            <a:endParaRPr lang="en-US" sz="1300">
              <a:solidFill>
                <a:srgbClr val="FFFFFF"/>
              </a:solidFill>
            </a:endParaRPr>
          </a:p>
        </p:txBody>
      </p:sp>
      <p:pic>
        <p:nvPicPr>
          <p:cNvPr id="7" name="Content Placeholder 6">
            <a:extLst>
              <a:ext uri="{FF2B5EF4-FFF2-40B4-BE49-F238E27FC236}">
                <a16:creationId xmlns:a16="http://schemas.microsoft.com/office/drawing/2014/main" id="{DB9818AA-BC02-554B-B59F-417A60569A02}"/>
              </a:ext>
            </a:extLst>
          </p:cNvPr>
          <p:cNvPicPr>
            <a:picLocks noGrp="1" noChangeAspect="1"/>
          </p:cNvPicPr>
          <p:nvPr>
            <p:ph idx="1"/>
          </p:nvPr>
        </p:nvPicPr>
        <p:blipFill>
          <a:blip r:embed="rId2"/>
          <a:stretch>
            <a:fillRect/>
          </a:stretch>
        </p:blipFill>
        <p:spPr>
          <a:xfrm>
            <a:off x="4488746" y="1079480"/>
            <a:ext cx="7700938" cy="4729749"/>
          </a:xfrm>
        </p:spPr>
      </p:pic>
    </p:spTree>
    <p:extLst>
      <p:ext uri="{BB962C8B-B14F-4D97-AF65-F5344CB8AC3E}">
        <p14:creationId xmlns:p14="http://schemas.microsoft.com/office/powerpoint/2010/main" val="212602401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A923-E102-1948-9F20-B082FAC2C971}"/>
              </a:ext>
            </a:extLst>
          </p:cNvPr>
          <p:cNvSpPr>
            <a:spLocks noGrp="1"/>
          </p:cNvSpPr>
          <p:nvPr>
            <p:ph type="title"/>
          </p:nvPr>
        </p:nvSpPr>
        <p:spPr/>
        <p:txBody>
          <a:bodyPr/>
          <a:lstStyle/>
          <a:p>
            <a:r>
              <a:rPr lang="en-US"/>
              <a:t>Who is using blockchain?</a:t>
            </a:r>
          </a:p>
        </p:txBody>
      </p:sp>
      <p:sp>
        <p:nvSpPr>
          <p:cNvPr id="3" name="Content Placeholder 2">
            <a:extLst>
              <a:ext uri="{FF2B5EF4-FFF2-40B4-BE49-F238E27FC236}">
                <a16:creationId xmlns:a16="http://schemas.microsoft.com/office/drawing/2014/main" id="{67B58510-ECFF-AD46-8BFF-3E27D05D071F}"/>
              </a:ext>
            </a:extLst>
          </p:cNvPr>
          <p:cNvSpPr>
            <a:spLocks noGrp="1"/>
          </p:cNvSpPr>
          <p:nvPr>
            <p:ph idx="1"/>
          </p:nvPr>
        </p:nvSpPr>
        <p:spPr>
          <a:xfrm>
            <a:off x="1104293" y="1410346"/>
            <a:ext cx="8946541" cy="4946541"/>
          </a:xfrm>
        </p:spPr>
        <p:txBody>
          <a:bodyPr>
            <a:normAutofit/>
          </a:bodyPr>
          <a:lstStyle/>
          <a:p>
            <a:r>
              <a:rPr lang="en-US" b="1"/>
              <a:t>Bank of America</a:t>
            </a:r>
            <a:endParaRPr lang="en-US"/>
          </a:p>
          <a:p>
            <a:pPr lvl="1"/>
            <a:r>
              <a:rPr lang="en-US"/>
              <a:t>Bank of America has recently applied for nine more blockchain related patents, a sign that the bank is open to using Blockchains in its operations. Bank of America hopes to use open-sourced ledgers to create more efficient financial transactions for consumers and business. Combined with Ripple’s XRP token, Bank of America could save billions of dollars every year in cross-border payments.</a:t>
            </a:r>
          </a:p>
          <a:p>
            <a:r>
              <a:rPr lang="en-US" b="1"/>
              <a:t>Mastercard</a:t>
            </a:r>
            <a:endParaRPr lang="en-US"/>
          </a:p>
          <a:p>
            <a:pPr lvl="1"/>
            <a:r>
              <a:rPr lang="en-US"/>
              <a:t>Mastercard has filed over 30 Blockchain related patents, some under the title of “Method and System For Instantaneous Payment using Recorded Guarantees,” which seems to imply that they are building their own Blockchain based payment gateways. Bitcoin has been said to be disruptive to payment processors like Mastercard and VISA so it makes sense that they would explore their private alternatives to Bitcoin-based payments.</a:t>
            </a:r>
          </a:p>
          <a:p>
            <a:endParaRPr lang="en-US"/>
          </a:p>
        </p:txBody>
      </p:sp>
    </p:spTree>
    <p:extLst>
      <p:ext uri="{BB962C8B-B14F-4D97-AF65-F5344CB8AC3E}">
        <p14:creationId xmlns:p14="http://schemas.microsoft.com/office/powerpoint/2010/main" val="269010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A923-E102-1948-9F20-B082FAC2C971}"/>
              </a:ext>
            </a:extLst>
          </p:cNvPr>
          <p:cNvSpPr>
            <a:spLocks noGrp="1"/>
          </p:cNvSpPr>
          <p:nvPr>
            <p:ph type="title"/>
          </p:nvPr>
        </p:nvSpPr>
        <p:spPr/>
        <p:txBody>
          <a:bodyPr/>
          <a:lstStyle/>
          <a:p>
            <a:r>
              <a:rPr lang="en-US"/>
              <a:t>Who is using blockchain?</a:t>
            </a:r>
          </a:p>
        </p:txBody>
      </p:sp>
      <p:sp>
        <p:nvSpPr>
          <p:cNvPr id="3" name="Content Placeholder 2">
            <a:extLst>
              <a:ext uri="{FF2B5EF4-FFF2-40B4-BE49-F238E27FC236}">
                <a16:creationId xmlns:a16="http://schemas.microsoft.com/office/drawing/2014/main" id="{67B58510-ECFF-AD46-8BFF-3E27D05D071F}"/>
              </a:ext>
            </a:extLst>
          </p:cNvPr>
          <p:cNvSpPr>
            <a:spLocks noGrp="1"/>
          </p:cNvSpPr>
          <p:nvPr>
            <p:ph idx="1"/>
          </p:nvPr>
        </p:nvSpPr>
        <p:spPr>
          <a:xfrm>
            <a:off x="1104293" y="1410346"/>
            <a:ext cx="8946541" cy="4946541"/>
          </a:xfrm>
        </p:spPr>
        <p:txBody>
          <a:bodyPr vert="horz" lIns="91440" tIns="45720" rIns="91440" bIns="45720" rtlCol="0" anchor="t">
            <a:normAutofit/>
          </a:bodyPr>
          <a:lstStyle/>
          <a:p>
            <a:r>
              <a:rPr lang="en-US" b="1"/>
              <a:t>Walmart</a:t>
            </a:r>
            <a:endParaRPr lang="en-US"/>
          </a:p>
          <a:p>
            <a:pPr lvl="1"/>
            <a:r>
              <a:rPr lang="en-US"/>
              <a:t>Walmart and nine other food companies have partnered with IBM to create a Blockchain for tracking food globally through its supply chain. Real-time data will be captured at every point, on every single food product. The Food Trust Blockchain, which includes Nestlé SA, Dole Food Co., Unilever, and several others. These companies have been collaborating with IBM on the initiative since 2016 and began conducting trials of the product in August of last year. Their goal is to improve the companies’ ability to identify issues involved with food recalls, such as tracing outbreaks more quickly to limit customer risk. Walmart appears to have joined the initiative after the outbreak of salmonella in the supply chain last year.</a:t>
            </a:r>
          </a:p>
          <a:p>
            <a:r>
              <a:rPr lang="en-US" b="1"/>
              <a:t>Get In Unison Ltd.</a:t>
            </a:r>
            <a:endParaRPr lang="en-US"/>
          </a:p>
          <a:p>
            <a:pPr lvl="1"/>
            <a:r>
              <a:rPr lang="en-US"/>
              <a:t>First to market in healthcare.</a:t>
            </a:r>
          </a:p>
        </p:txBody>
      </p:sp>
    </p:spTree>
    <p:extLst>
      <p:ext uri="{BB962C8B-B14F-4D97-AF65-F5344CB8AC3E}">
        <p14:creationId xmlns:p14="http://schemas.microsoft.com/office/powerpoint/2010/main" val="93244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1C9D-82D5-4539-A428-227B5EB6B383}"/>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16C7262-5AC5-4C0B-80EA-B5CEDB92A3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977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F153-97B6-48E1-8763-070D68AEE0C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6C597FD-839A-4742-9EE3-50733A960D04}"/>
              </a:ext>
            </a:extLst>
          </p:cNvPr>
          <p:cNvSpPr>
            <a:spLocks noGrp="1"/>
          </p:cNvSpPr>
          <p:nvPr>
            <p:ph idx="1"/>
          </p:nvPr>
        </p:nvSpPr>
        <p:spPr/>
        <p:txBody>
          <a:bodyPr vert="horz" lIns="91440" tIns="45720" rIns="91440" bIns="45720" rtlCol="0" anchor="t">
            <a:normAutofit/>
          </a:bodyPr>
          <a:lstStyle/>
          <a:p>
            <a:r>
              <a:rPr lang="en-US"/>
              <a:t>Some healthcare supply-chain challenges</a:t>
            </a:r>
          </a:p>
          <a:p>
            <a:r>
              <a:rPr lang="en-US"/>
              <a:t>Current state </a:t>
            </a:r>
          </a:p>
          <a:p>
            <a:r>
              <a:rPr lang="en-US"/>
              <a:t>Better state</a:t>
            </a:r>
          </a:p>
          <a:p>
            <a:r>
              <a:rPr lang="en-US"/>
              <a:t>What is blockchain</a:t>
            </a:r>
          </a:p>
          <a:p>
            <a:r>
              <a:rPr lang="en-US"/>
              <a:t>Key components of ledger technology</a:t>
            </a:r>
            <a:endParaRPr lang="en-US" dirty="0"/>
          </a:p>
          <a:p>
            <a:r>
              <a:rPr lang="en-US"/>
              <a:t>Who is using blockchain to improve their business</a:t>
            </a:r>
            <a:endParaRPr lang="en-US" dirty="0"/>
          </a:p>
        </p:txBody>
      </p:sp>
    </p:spTree>
    <p:extLst>
      <p:ext uri="{BB962C8B-B14F-4D97-AF65-F5344CB8AC3E}">
        <p14:creationId xmlns:p14="http://schemas.microsoft.com/office/powerpoint/2010/main" val="353537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4845-7E50-49B7-8CA8-D795FAB0E9CB}"/>
              </a:ext>
            </a:extLst>
          </p:cNvPr>
          <p:cNvSpPr>
            <a:spLocks noGrp="1"/>
          </p:cNvSpPr>
          <p:nvPr>
            <p:ph type="title"/>
          </p:nvPr>
        </p:nvSpPr>
        <p:spPr/>
        <p:txBody>
          <a:bodyPr/>
          <a:lstStyle/>
          <a:p>
            <a:r>
              <a:rPr lang="en-US" dirty="0"/>
              <a:t>Healthcare Supply-chain Challenges</a:t>
            </a:r>
          </a:p>
        </p:txBody>
      </p:sp>
      <p:sp>
        <p:nvSpPr>
          <p:cNvPr id="3" name="Content Placeholder 2">
            <a:extLst>
              <a:ext uri="{FF2B5EF4-FFF2-40B4-BE49-F238E27FC236}">
                <a16:creationId xmlns:a16="http://schemas.microsoft.com/office/drawing/2014/main" id="{C3FD15DC-9D49-4A56-A48D-00D5B9288ECB}"/>
              </a:ext>
            </a:extLst>
          </p:cNvPr>
          <p:cNvSpPr>
            <a:spLocks noGrp="1"/>
          </p:cNvSpPr>
          <p:nvPr>
            <p:ph idx="1"/>
          </p:nvPr>
        </p:nvSpPr>
        <p:spPr/>
        <p:txBody>
          <a:bodyPr vert="horz" lIns="91440" tIns="45720" rIns="91440" bIns="45720" rtlCol="0" anchor="t">
            <a:normAutofit/>
          </a:bodyPr>
          <a:lstStyle/>
          <a:p>
            <a:r>
              <a:rPr lang="en-US" dirty="0"/>
              <a:t>20 million transactions each day, or about 7 billion transactions per year.</a:t>
            </a:r>
          </a:p>
          <a:p>
            <a:r>
              <a:rPr lang="en-US" dirty="0"/>
              <a:t>Accuracy is a challenge:</a:t>
            </a:r>
          </a:p>
          <a:p>
            <a:pPr lvl="1"/>
            <a:r>
              <a:rPr lang="en-US" dirty="0"/>
              <a:t>Pricing</a:t>
            </a:r>
          </a:p>
          <a:p>
            <a:pPr lvl="1"/>
            <a:r>
              <a:rPr lang="en-US" dirty="0"/>
              <a:t>Unit of Measure</a:t>
            </a:r>
          </a:p>
          <a:p>
            <a:pPr lvl="1"/>
            <a:r>
              <a:rPr lang="en-US" dirty="0"/>
              <a:t>Product description</a:t>
            </a:r>
          </a:p>
          <a:p>
            <a:r>
              <a:rPr lang="en-US" dirty="0"/>
              <a:t>Security</a:t>
            </a:r>
          </a:p>
          <a:p>
            <a:r>
              <a:rPr lang="en-US" dirty="0"/>
              <a:t>Access to information</a:t>
            </a:r>
          </a:p>
          <a:p>
            <a:r>
              <a:rPr lang="en-US" dirty="0"/>
              <a:t>Manual process</a:t>
            </a:r>
          </a:p>
        </p:txBody>
      </p:sp>
    </p:spTree>
    <p:extLst>
      <p:ext uri="{BB962C8B-B14F-4D97-AF65-F5344CB8AC3E}">
        <p14:creationId xmlns:p14="http://schemas.microsoft.com/office/powerpoint/2010/main" val="65918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BC1A-E1F1-4664-8449-72AD738B4EBB}"/>
              </a:ext>
            </a:extLst>
          </p:cNvPr>
          <p:cNvSpPr>
            <a:spLocks noGrp="1"/>
          </p:cNvSpPr>
          <p:nvPr>
            <p:ph type="title"/>
          </p:nvPr>
        </p:nvSpPr>
        <p:spPr/>
        <p:txBody>
          <a:bodyPr/>
          <a:lstStyle/>
          <a:p>
            <a:r>
              <a:rPr lang="en-US" dirty="0"/>
              <a:t>Current State</a:t>
            </a:r>
          </a:p>
        </p:txBody>
      </p:sp>
      <p:sp>
        <p:nvSpPr>
          <p:cNvPr id="3" name="Content Placeholder 2">
            <a:extLst>
              <a:ext uri="{FF2B5EF4-FFF2-40B4-BE49-F238E27FC236}">
                <a16:creationId xmlns:a16="http://schemas.microsoft.com/office/drawing/2014/main" id="{976876F4-8751-4E85-AAF3-EB3DD7FF7937}"/>
              </a:ext>
            </a:extLst>
          </p:cNvPr>
          <p:cNvSpPr>
            <a:spLocks noGrp="1"/>
          </p:cNvSpPr>
          <p:nvPr>
            <p:ph idx="1"/>
          </p:nvPr>
        </p:nvSpPr>
        <p:spPr/>
        <p:txBody>
          <a:bodyPr vert="horz" lIns="91440" tIns="45720" rIns="91440" bIns="45720" rtlCol="0" anchor="t">
            <a:normAutofit/>
          </a:bodyPr>
          <a:lstStyle/>
          <a:p>
            <a:r>
              <a:rPr lang="en-US"/>
              <a:t>Centralized around legacy systems, customized software </a:t>
            </a:r>
          </a:p>
          <a:p>
            <a:r>
              <a:rPr lang="en-US"/>
              <a:t>Many established processes</a:t>
            </a:r>
          </a:p>
          <a:p>
            <a:r>
              <a:rPr lang="en-US"/>
              <a:t>Problem resolution is largely a manual process</a:t>
            </a:r>
            <a:endParaRPr lang="en-US" dirty="0"/>
          </a:p>
          <a:p>
            <a:r>
              <a:rPr lang="en-US"/>
              <a:t>Chargebacks and rebates</a:t>
            </a:r>
            <a:endParaRPr lang="en-US" dirty="0"/>
          </a:p>
          <a:p>
            <a:r>
              <a:rPr lang="en-US"/>
              <a:t>Disparate data</a:t>
            </a:r>
            <a:endParaRPr lang="en-US" dirty="0"/>
          </a:p>
          <a:p>
            <a:r>
              <a:rPr lang="en-US"/>
              <a:t>Security</a:t>
            </a:r>
            <a:endParaRPr lang="en-US" dirty="0"/>
          </a:p>
          <a:p>
            <a:r>
              <a:rPr lang="en-US"/>
              <a:t>Access to information</a:t>
            </a:r>
            <a:endParaRPr lang="en-US" dirty="0"/>
          </a:p>
          <a:p>
            <a:pPr marL="0" indent="0">
              <a:buNone/>
            </a:pPr>
            <a:endParaRPr lang="en-US" dirty="0"/>
          </a:p>
        </p:txBody>
      </p:sp>
    </p:spTree>
    <p:extLst>
      <p:ext uri="{BB962C8B-B14F-4D97-AF65-F5344CB8AC3E}">
        <p14:creationId xmlns:p14="http://schemas.microsoft.com/office/powerpoint/2010/main" val="175959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1A90-BC56-4AB1-B6C7-2B507EFD56B4}"/>
              </a:ext>
            </a:extLst>
          </p:cNvPr>
          <p:cNvSpPr>
            <a:spLocks noGrp="1"/>
          </p:cNvSpPr>
          <p:nvPr>
            <p:ph type="title"/>
          </p:nvPr>
        </p:nvSpPr>
        <p:spPr/>
        <p:txBody>
          <a:bodyPr/>
          <a:lstStyle/>
          <a:p>
            <a:r>
              <a:rPr lang="en-US"/>
              <a:t>What If...</a:t>
            </a:r>
            <a:endParaRPr lang="en-US" dirty="0"/>
          </a:p>
        </p:txBody>
      </p:sp>
      <p:sp>
        <p:nvSpPr>
          <p:cNvPr id="3" name="Content Placeholder 2">
            <a:extLst>
              <a:ext uri="{FF2B5EF4-FFF2-40B4-BE49-F238E27FC236}">
                <a16:creationId xmlns:a16="http://schemas.microsoft.com/office/drawing/2014/main" id="{8F819D6B-99F6-4B8C-B12C-FB0F4DFF81AB}"/>
              </a:ext>
            </a:extLst>
          </p:cNvPr>
          <p:cNvSpPr>
            <a:spLocks noGrp="1"/>
          </p:cNvSpPr>
          <p:nvPr>
            <p:ph idx="1"/>
          </p:nvPr>
        </p:nvSpPr>
        <p:spPr/>
        <p:txBody>
          <a:bodyPr vert="horz" lIns="91440" tIns="45720" rIns="91440" bIns="45720" rtlCol="0" anchor="t">
            <a:normAutofit/>
          </a:bodyPr>
          <a:lstStyle/>
          <a:p>
            <a:r>
              <a:rPr lang="en-US"/>
              <a:t>...data including pricing/eligibility could be securely and automatically verified in </a:t>
            </a:r>
            <a:r>
              <a:rPr lang="en-US" dirty="0"/>
              <a:t>realtime?</a:t>
            </a:r>
          </a:p>
          <a:p>
            <a:endParaRPr lang="en-US" dirty="0"/>
          </a:p>
          <a:p>
            <a:r>
              <a:rPr lang="en-US"/>
              <a:t>...no change in current legacy systems and minimal disruption to current processes was required?</a:t>
            </a:r>
            <a:endParaRPr lang="en-US" dirty="0"/>
          </a:p>
          <a:p>
            <a:endParaRPr lang="en-US" dirty="0"/>
          </a:p>
          <a:p>
            <a:r>
              <a:rPr lang="en-US"/>
              <a:t>...the need to continually clean product item files via expensive consulting engagements was minimized or eliminated?</a:t>
            </a:r>
            <a:endParaRPr lang="en-US" dirty="0"/>
          </a:p>
          <a:p>
            <a:endParaRPr lang="en-US" dirty="0"/>
          </a:p>
          <a:p>
            <a:endParaRPr lang="en-US" dirty="0"/>
          </a:p>
        </p:txBody>
      </p:sp>
    </p:spTree>
    <p:extLst>
      <p:ext uri="{BB962C8B-B14F-4D97-AF65-F5344CB8AC3E}">
        <p14:creationId xmlns:p14="http://schemas.microsoft.com/office/powerpoint/2010/main" val="42921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C495-BE9C-7345-9F17-C0DAAD64232A}"/>
              </a:ext>
            </a:extLst>
          </p:cNvPr>
          <p:cNvSpPr>
            <a:spLocks noGrp="1"/>
          </p:cNvSpPr>
          <p:nvPr>
            <p:ph type="title"/>
          </p:nvPr>
        </p:nvSpPr>
        <p:spPr/>
        <p:txBody>
          <a:bodyPr/>
          <a:lstStyle/>
          <a:p>
            <a:r>
              <a:rPr lang="en-US"/>
              <a:t>What is Blockchain?</a:t>
            </a:r>
          </a:p>
        </p:txBody>
      </p:sp>
      <p:sp>
        <p:nvSpPr>
          <p:cNvPr id="3" name="Content Placeholder 2">
            <a:extLst>
              <a:ext uri="{FF2B5EF4-FFF2-40B4-BE49-F238E27FC236}">
                <a16:creationId xmlns:a16="http://schemas.microsoft.com/office/drawing/2014/main" id="{AEC92294-B74C-2446-B80B-9E77D4BF603C}"/>
              </a:ext>
            </a:extLst>
          </p:cNvPr>
          <p:cNvSpPr>
            <a:spLocks noGrp="1"/>
          </p:cNvSpPr>
          <p:nvPr>
            <p:ph idx="1"/>
          </p:nvPr>
        </p:nvSpPr>
        <p:spPr/>
        <p:txBody>
          <a:bodyPr/>
          <a:lstStyle/>
          <a:p>
            <a:r>
              <a:rPr lang="en-US"/>
              <a:t>Block Chain is NOT Bitcoin !</a:t>
            </a:r>
          </a:p>
          <a:p>
            <a:r>
              <a:rPr lang="en-US"/>
              <a:t>Blockchain allows people to exchange assets and perform transactions without a third party.</a:t>
            </a:r>
          </a:p>
          <a:p>
            <a:r>
              <a:rPr lang="en-US"/>
              <a:t>Blockchains are often referred to as digital decentralized ledgers.</a:t>
            </a:r>
          </a:p>
          <a:p>
            <a:r>
              <a:rPr lang="en-US"/>
              <a:t>Blockchain is a grouping of many technologies packaged in a new way</a:t>
            </a:r>
          </a:p>
          <a:p>
            <a:r>
              <a:rPr lang="en-US"/>
              <a:t>Has its roots in Accounting. Allowing for triple entry ledgers.</a:t>
            </a:r>
          </a:p>
          <a:p>
            <a:endParaRPr lang="en-US"/>
          </a:p>
          <a:p>
            <a:pPr marL="0" indent="0">
              <a:buNone/>
            </a:pPr>
            <a:endParaRPr lang="en-US"/>
          </a:p>
        </p:txBody>
      </p:sp>
    </p:spTree>
    <p:extLst>
      <p:ext uri="{BB962C8B-B14F-4D97-AF65-F5344CB8AC3E}">
        <p14:creationId xmlns:p14="http://schemas.microsoft.com/office/powerpoint/2010/main" val="262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A9BDD-FCCE-DC46-AF38-9336C5A63420}"/>
              </a:ext>
            </a:extLst>
          </p:cNvPr>
          <p:cNvSpPr>
            <a:spLocks noGrp="1"/>
          </p:cNvSpPr>
          <p:nvPr>
            <p:ph type="title"/>
          </p:nvPr>
        </p:nvSpPr>
        <p:spPr>
          <a:xfrm>
            <a:off x="648931" y="629266"/>
            <a:ext cx="4166510" cy="1622321"/>
          </a:xfrm>
        </p:spPr>
        <p:txBody>
          <a:bodyPr>
            <a:normAutofit/>
          </a:bodyPr>
          <a:lstStyle/>
          <a:p>
            <a:r>
              <a:rPr lang="en-US">
                <a:solidFill>
                  <a:srgbClr val="EBEBEB"/>
                </a:solidFill>
              </a:rPr>
              <a:t>Concepts</a:t>
            </a:r>
          </a:p>
        </p:txBody>
      </p:sp>
      <p:sp>
        <p:nvSpPr>
          <p:cNvPr id="3" name="Content Placeholder 2">
            <a:extLst>
              <a:ext uri="{FF2B5EF4-FFF2-40B4-BE49-F238E27FC236}">
                <a16:creationId xmlns:a16="http://schemas.microsoft.com/office/drawing/2014/main" id="{9CA67EA8-20D0-114C-8955-C859E50C003B}"/>
              </a:ext>
            </a:extLst>
          </p:cNvPr>
          <p:cNvSpPr>
            <a:spLocks noGrp="1"/>
          </p:cNvSpPr>
          <p:nvPr>
            <p:ph idx="1"/>
          </p:nvPr>
        </p:nvSpPr>
        <p:spPr>
          <a:xfrm>
            <a:off x="648931" y="2438400"/>
            <a:ext cx="4166509" cy="3785419"/>
          </a:xfrm>
        </p:spPr>
        <p:txBody>
          <a:bodyPr>
            <a:normAutofit/>
          </a:bodyPr>
          <a:lstStyle/>
          <a:p>
            <a:r>
              <a:rPr lang="en-US">
                <a:solidFill>
                  <a:srgbClr val="EBEBEB"/>
                </a:solidFill>
              </a:rPr>
              <a:t>A block on a blockchain can be thought of much like a page in a notebook. Data is stored on a block, just like data is written on a page of a notebook.</a:t>
            </a:r>
          </a:p>
          <a:p>
            <a:endParaRPr lang="en-US">
              <a:solidFill>
                <a:srgbClr val="EBEBEB"/>
              </a:solidFill>
            </a:endParaRP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Rectangle 13">
            <a:extLst>
              <a:ext uri="{FF2B5EF4-FFF2-40B4-BE49-F238E27FC236}">
                <a16:creationId xmlns:a16="http://schemas.microsoft.com/office/drawing/2014/main" id="{126C04EF-6428-472D-B316-74A19385B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5" name="Picture 4" descr="A picture containing screenshot&#10;&#10;Description automatically generated">
            <a:extLst>
              <a:ext uri="{FF2B5EF4-FFF2-40B4-BE49-F238E27FC236}">
                <a16:creationId xmlns:a16="http://schemas.microsoft.com/office/drawing/2014/main" id="{38590322-44AB-CA45-A3AD-604E3795BAB9}"/>
              </a:ext>
            </a:extLst>
          </p:cNvPr>
          <p:cNvPicPr>
            <a:picLocks noChangeAspect="1"/>
          </p:cNvPicPr>
          <p:nvPr/>
        </p:nvPicPr>
        <p:blipFill>
          <a:blip r:embed="rId2"/>
          <a:stretch>
            <a:fillRect/>
          </a:stretch>
        </p:blipFill>
        <p:spPr>
          <a:xfrm>
            <a:off x="4955971" y="1190217"/>
            <a:ext cx="7184224" cy="4305784"/>
          </a:xfrm>
          <a:prstGeom prst="rect">
            <a:avLst/>
          </a:prstGeom>
          <a:effectLst/>
        </p:spPr>
      </p:pic>
      <p:sp>
        <p:nvSpPr>
          <p:cNvPr id="1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897244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765DCA-8602-134E-9FEC-6C1AF227EB65}"/>
              </a:ext>
            </a:extLst>
          </p:cNvPr>
          <p:cNvSpPr>
            <a:spLocks noGrp="1"/>
          </p:cNvSpPr>
          <p:nvPr>
            <p:ph type="title"/>
          </p:nvPr>
        </p:nvSpPr>
        <p:spPr>
          <a:xfrm>
            <a:off x="653143" y="270934"/>
            <a:ext cx="3778297" cy="5845808"/>
          </a:xfrm>
        </p:spPr>
        <p:txBody>
          <a:bodyPr>
            <a:normAutofit fontScale="90000"/>
          </a:bodyPr>
          <a:lstStyle/>
          <a:p>
            <a:r>
              <a:rPr lang="en-US">
                <a:solidFill>
                  <a:srgbClr val="FFFFFF"/>
                </a:solidFill>
              </a:rPr>
              <a:t>Components</a:t>
            </a:r>
            <a:br>
              <a:rPr lang="en-US">
                <a:solidFill>
                  <a:srgbClr val="FFFFFF"/>
                </a:solidFill>
              </a:rPr>
            </a:br>
            <a:r>
              <a:rPr lang="en-US" sz="1200">
                <a:solidFill>
                  <a:srgbClr val="FFFFFF"/>
                </a:solidFill>
              </a:rPr>
              <a:t>Overview </a:t>
            </a:r>
            <a:br>
              <a:rPr lang="en-US">
                <a:solidFill>
                  <a:srgbClr val="FFFFFF"/>
                </a:solidFill>
              </a:rPr>
            </a:br>
            <a:r>
              <a:rPr lang="en-US" sz="1600">
                <a:solidFill>
                  <a:srgbClr val="FFFFFF"/>
                </a:solidFill>
              </a:rPr>
              <a:t>Ledger: A distributed, immutable historical record</a:t>
            </a:r>
            <a:br>
              <a:rPr lang="en-US" sz="1600">
                <a:solidFill>
                  <a:srgbClr val="FFFFFF"/>
                </a:solidFill>
              </a:rPr>
            </a:br>
            <a:br>
              <a:rPr lang="en-US" sz="1600">
                <a:solidFill>
                  <a:srgbClr val="FFFFFF"/>
                </a:solidFill>
              </a:rPr>
            </a:br>
            <a:r>
              <a:rPr lang="en-US" sz="1600">
                <a:solidFill>
                  <a:srgbClr val="FFFFFF"/>
                </a:solidFill>
              </a:rPr>
              <a:t>Peer Network: Stores, updates, and maintains the ledger</a:t>
            </a:r>
            <a:br>
              <a:rPr lang="en-US" sz="1600">
                <a:solidFill>
                  <a:srgbClr val="FFFFFF"/>
                </a:solidFill>
              </a:rPr>
            </a:br>
            <a:br>
              <a:rPr lang="en-US" sz="1600">
                <a:solidFill>
                  <a:srgbClr val="FFFFFF"/>
                </a:solidFill>
              </a:rPr>
            </a:br>
            <a:r>
              <a:rPr lang="en-US" sz="1600">
                <a:solidFill>
                  <a:srgbClr val="FFFFFF"/>
                </a:solidFill>
              </a:rPr>
              <a:t>Membership Services: User authentication, authorization, and identity management</a:t>
            </a:r>
            <a:br>
              <a:rPr lang="en-US" sz="1600">
                <a:solidFill>
                  <a:srgbClr val="FFFFFF"/>
                </a:solidFill>
              </a:rPr>
            </a:br>
            <a:br>
              <a:rPr lang="en-US" sz="1600">
                <a:solidFill>
                  <a:srgbClr val="FFFFFF"/>
                </a:solidFill>
              </a:rPr>
            </a:br>
            <a:r>
              <a:rPr lang="en-US" sz="1600">
                <a:solidFill>
                  <a:srgbClr val="FFFFFF"/>
                </a:solidFill>
              </a:rPr>
              <a:t>Smart Contract: Program that runs on the blockchain</a:t>
            </a:r>
            <a:br>
              <a:rPr lang="en-US" sz="1600">
                <a:solidFill>
                  <a:srgbClr val="FFFFFF"/>
                </a:solidFill>
              </a:rPr>
            </a:br>
            <a:br>
              <a:rPr lang="en-US" sz="1600">
                <a:solidFill>
                  <a:srgbClr val="FFFFFF"/>
                </a:solidFill>
              </a:rPr>
            </a:br>
            <a:r>
              <a:rPr lang="en-US" sz="1600">
                <a:solidFill>
                  <a:srgbClr val="FFFFFF"/>
                </a:solidFill>
              </a:rPr>
              <a:t>Wallet: Stores users' credentials</a:t>
            </a:r>
            <a:br>
              <a:rPr lang="en-US" sz="1600">
                <a:solidFill>
                  <a:srgbClr val="FFFFFF"/>
                </a:solidFill>
              </a:rPr>
            </a:br>
            <a:br>
              <a:rPr lang="en-US" sz="1600">
                <a:solidFill>
                  <a:srgbClr val="FFFFFF"/>
                </a:solidFill>
              </a:rPr>
            </a:br>
            <a:r>
              <a:rPr lang="en-US" sz="1600">
                <a:solidFill>
                  <a:srgbClr val="FFFFFF"/>
                </a:solidFill>
              </a:rPr>
              <a:t>Events: Notifications of updates and actions on the blockchain</a:t>
            </a:r>
            <a:br>
              <a:rPr lang="en-US" sz="1600">
                <a:solidFill>
                  <a:srgbClr val="FFFFFF"/>
                </a:solidFill>
              </a:rPr>
            </a:br>
            <a:br>
              <a:rPr lang="en-US" sz="1600">
                <a:solidFill>
                  <a:srgbClr val="FFFFFF"/>
                </a:solidFill>
              </a:rPr>
            </a:br>
            <a:r>
              <a:rPr lang="en-US" sz="1600">
                <a:solidFill>
                  <a:srgbClr val="FFFFFF"/>
                </a:solidFill>
              </a:rPr>
              <a:t>Systems Management: Component creation, modification, and monitoring</a:t>
            </a:r>
            <a:br>
              <a:rPr lang="en-US" sz="1600">
                <a:solidFill>
                  <a:srgbClr val="FFFFFF"/>
                </a:solidFill>
              </a:rPr>
            </a:br>
            <a:br>
              <a:rPr lang="en-US" sz="1600">
                <a:solidFill>
                  <a:srgbClr val="FFFFFF"/>
                </a:solidFill>
              </a:rPr>
            </a:br>
            <a:r>
              <a:rPr lang="en-US" sz="1600">
                <a:solidFill>
                  <a:srgbClr val="FFFFFF"/>
                </a:solidFill>
              </a:rPr>
              <a:t>Systems Integration: Integration of blockchain with external systems.</a:t>
            </a:r>
            <a:br>
              <a:rPr lang="en-US" sz="1600">
                <a:solidFill>
                  <a:srgbClr val="FFFFFF"/>
                </a:solidFill>
              </a:rPr>
            </a:br>
            <a:br>
              <a:rPr lang="en-US" sz="1600">
                <a:solidFill>
                  <a:srgbClr val="FFFFFF"/>
                </a:solidFill>
              </a:rPr>
            </a:br>
            <a:endParaRPr lang="en-US" sz="1600">
              <a:solidFill>
                <a:srgbClr val="FFFFFF"/>
              </a:solidFill>
            </a:endParaRPr>
          </a:p>
        </p:txBody>
      </p:sp>
      <p:pic>
        <p:nvPicPr>
          <p:cNvPr id="5" name="Content Placeholder 4" descr="A close up of a device&#10;&#10;Description automatically generated">
            <a:extLst>
              <a:ext uri="{FF2B5EF4-FFF2-40B4-BE49-F238E27FC236}">
                <a16:creationId xmlns:a16="http://schemas.microsoft.com/office/drawing/2014/main" id="{B50156E6-6F7B-0F40-92B3-7E3943094C52}"/>
              </a:ext>
            </a:extLst>
          </p:cNvPr>
          <p:cNvPicPr>
            <a:picLocks noGrp="1" noChangeAspect="1"/>
          </p:cNvPicPr>
          <p:nvPr>
            <p:ph idx="1"/>
          </p:nvPr>
        </p:nvPicPr>
        <p:blipFill>
          <a:blip r:embed="rId2"/>
          <a:stretch>
            <a:fillRect/>
          </a:stretch>
        </p:blipFill>
        <p:spPr>
          <a:xfrm>
            <a:off x="4332226" y="1181474"/>
            <a:ext cx="7821834" cy="5079786"/>
          </a:xfrm>
        </p:spPr>
      </p:pic>
    </p:spTree>
    <p:extLst>
      <p:ext uri="{BB962C8B-B14F-4D97-AF65-F5344CB8AC3E}">
        <p14:creationId xmlns:p14="http://schemas.microsoft.com/office/powerpoint/2010/main" val="324632393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765DCA-8602-134E-9FEC-6C1AF227EB65}"/>
              </a:ext>
            </a:extLst>
          </p:cNvPr>
          <p:cNvSpPr>
            <a:spLocks noGrp="1"/>
          </p:cNvSpPr>
          <p:nvPr>
            <p:ph type="title"/>
          </p:nvPr>
        </p:nvSpPr>
        <p:spPr>
          <a:xfrm>
            <a:off x="653143" y="270933"/>
            <a:ext cx="3778297" cy="6067873"/>
          </a:xfrm>
        </p:spPr>
        <p:txBody>
          <a:bodyPr>
            <a:normAutofit fontScale="90000"/>
          </a:bodyPr>
          <a:lstStyle/>
          <a:p>
            <a:r>
              <a:rPr lang="en-US">
                <a:solidFill>
                  <a:srgbClr val="FFFFFF"/>
                </a:solidFill>
              </a:rPr>
              <a:t>Components</a:t>
            </a:r>
            <a:br>
              <a:rPr lang="en-US">
                <a:solidFill>
                  <a:srgbClr val="FFFFFF"/>
                </a:solidFill>
              </a:rPr>
            </a:br>
            <a:r>
              <a:rPr lang="en-US" sz="1400">
                <a:solidFill>
                  <a:srgbClr val="FFFFFF"/>
                </a:solidFill>
              </a:rPr>
              <a:t>Ledger: The goal of the blockchain is to create a distributed, immutable record of the history of the blockchain called the ledger.</a:t>
            </a:r>
            <a:br>
              <a:rPr lang="en-US" sz="1400">
                <a:solidFill>
                  <a:srgbClr val="FFFFFF"/>
                </a:solidFill>
              </a:rPr>
            </a:br>
            <a:br>
              <a:rPr lang="en-US" sz="1400">
                <a:solidFill>
                  <a:srgbClr val="FFFFFF"/>
                </a:solidFill>
              </a:rPr>
            </a:br>
            <a:r>
              <a:rPr lang="en-US" sz="1400">
                <a:solidFill>
                  <a:srgbClr val="FFFFFF"/>
                </a:solidFill>
              </a:rPr>
              <a:t>Peer Network: Stores, updates, and maintains the ledger</a:t>
            </a:r>
            <a:br>
              <a:rPr lang="en-US" sz="1400">
                <a:solidFill>
                  <a:srgbClr val="FFFFFF"/>
                </a:solidFill>
              </a:rPr>
            </a:br>
            <a:r>
              <a:rPr lang="en-US" sz="1400">
                <a:solidFill>
                  <a:srgbClr val="FFFFFF"/>
                </a:solidFill>
              </a:rPr>
              <a:t>The ledger is stored, updated, and maintained by a peer network. Each node in this network maintains its own copy of the ledger. It is the job of the network as a whole to come to a consensus on the contents of each update to the ledger. This ensures that each individual copy of the ledger is identical without requiring a centralized "official” copy of the ledger.</a:t>
            </a:r>
            <a:br>
              <a:rPr lang="en-US" sz="1400">
                <a:solidFill>
                  <a:srgbClr val="FFFFFF"/>
                </a:solidFill>
              </a:rPr>
            </a:br>
            <a:br>
              <a:rPr lang="en-US" sz="1400">
                <a:solidFill>
                  <a:srgbClr val="FFFFFF"/>
                </a:solidFill>
              </a:rPr>
            </a:br>
            <a:r>
              <a:rPr lang="en-US" sz="1400">
                <a:solidFill>
                  <a:srgbClr val="FFFFFF"/>
                </a:solidFill>
              </a:rPr>
              <a:t>Membership Services: User authentication, authorization, and identity management</a:t>
            </a:r>
            <a:br>
              <a:rPr lang="en-US" sz="1400">
                <a:solidFill>
                  <a:srgbClr val="FFFFFF"/>
                </a:solidFill>
              </a:rPr>
            </a:br>
            <a:r>
              <a:rPr lang="en-US" sz="1400">
                <a:solidFill>
                  <a:srgbClr val="FFFFFF"/>
                </a:solidFill>
              </a:rPr>
              <a:t>On some blockchains, anyone can join the peer network and all network members have equal powers and authority. Permissioned blockchains require authorization to join and Membership Services authenticates, authorizes, and manages the identity of users on the blockchain.</a:t>
            </a:r>
            <a:br>
              <a:rPr lang="en-US" sz="1300">
                <a:solidFill>
                  <a:srgbClr val="FFFFFF"/>
                </a:solidFill>
              </a:rPr>
            </a:br>
            <a:br>
              <a:rPr lang="en-US" sz="1300">
                <a:solidFill>
                  <a:srgbClr val="FFFFFF"/>
                </a:solidFill>
              </a:rPr>
            </a:br>
            <a:br>
              <a:rPr lang="en-US" sz="1300">
                <a:solidFill>
                  <a:srgbClr val="FFFFFF"/>
                </a:solidFill>
              </a:rPr>
            </a:br>
            <a:endParaRPr lang="en-US" sz="1300">
              <a:solidFill>
                <a:srgbClr val="FFFFFF"/>
              </a:solidFill>
            </a:endParaRPr>
          </a:p>
        </p:txBody>
      </p:sp>
      <p:pic>
        <p:nvPicPr>
          <p:cNvPr id="7" name="Content Placeholder 6">
            <a:extLst>
              <a:ext uri="{FF2B5EF4-FFF2-40B4-BE49-F238E27FC236}">
                <a16:creationId xmlns:a16="http://schemas.microsoft.com/office/drawing/2014/main" id="{F5C63998-5DA8-0446-B559-08698FC3FF45}"/>
              </a:ext>
            </a:extLst>
          </p:cNvPr>
          <p:cNvPicPr>
            <a:picLocks noGrp="1" noChangeAspect="1"/>
          </p:cNvPicPr>
          <p:nvPr>
            <p:ph idx="1"/>
          </p:nvPr>
        </p:nvPicPr>
        <p:blipFill>
          <a:blip r:embed="rId2"/>
          <a:stretch>
            <a:fillRect/>
          </a:stretch>
        </p:blipFill>
        <p:spPr>
          <a:xfrm>
            <a:off x="4421596" y="1145838"/>
            <a:ext cx="7770632" cy="4712847"/>
          </a:xfrm>
        </p:spPr>
      </p:pic>
    </p:spTree>
    <p:extLst>
      <p:ext uri="{BB962C8B-B14F-4D97-AF65-F5344CB8AC3E}">
        <p14:creationId xmlns:p14="http://schemas.microsoft.com/office/powerpoint/2010/main" val="407884466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TotalTime>
  <Words>512</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How the Blockchain will Improve Healthcare</vt:lpstr>
      <vt:lpstr>Agenda</vt:lpstr>
      <vt:lpstr>Healthcare Supply-chain Challenges</vt:lpstr>
      <vt:lpstr>Current State</vt:lpstr>
      <vt:lpstr>What If...</vt:lpstr>
      <vt:lpstr>What is Blockchain?</vt:lpstr>
      <vt:lpstr>Concepts</vt:lpstr>
      <vt:lpstr>Components Overview  Ledger: A distributed, immutable historical record  Peer Network: Stores, updates, and maintains the ledger  Membership Services: User authentication, authorization, and identity management  Smart Contract: Program that runs on the blockchain  Wallet: Stores users' credentials  Events: Notifications of updates and actions on the blockchain  Systems Management: Component creation, modification, and monitoring  Systems Integration: Integration of blockchain with external systems.  </vt:lpstr>
      <vt:lpstr>Components Ledger: The goal of the blockchain is to create a distributed, immutable record of the history of the blockchain called the ledger.  Peer Network: Stores, updates, and maintains the ledger The ledger is stored, updated, and maintained by a peer network. Each node in this network maintains its own copy of the ledger. It is the job of the network as a whole to come to a consensus on the contents of each update to the ledger. This ensures that each individual copy of the ledger is identical without requiring a centralized "official” copy of the ledger.  Membership Services: User authentication, authorization, and identity management On some blockchains, anyone can join the peer network and all network members have equal powers and authority. Permissioned blockchains require authorization to join and Membership Services authenticates, authorizes, and manages the identity of users on the blockchain.   </vt:lpstr>
      <vt:lpstr>Components Smart Contract: Program that runs on the blockchain The original blockchains were designed to simply allow financial transactions to be performed and stored in the historical ledger, and had limited configurability. Since then, blockchains have evolved so that some have become fully functional distributed computers. Smart contracts are programs that run on the blockchain. Users can interact with smart contracts in a similar way that they interact with programs on a standard computer.  Wallet: Stores users credentials In blockchain, the user's wallet stores their credentials and tracks digital assets associated with the user's address. The wallet tracks user credentials and any other information that may be associated with their account.  Events: Notifications of updates and actions on the blockchain The blockchain’s ledger and the state of the peer network are updated by events. Examples of events include the creation and dispersion of a new transaction across the peer network and the addition of a new block to the blockchain. Events may also include notifications from smart contracts on blockchains that support such contracts.   </vt:lpstr>
      <vt:lpstr>Components Systems Management: Component creation, modification, and monitoring The blockchain is designed to be a long-lived system in a field that is constantly evolving. Systems management provides the capability of creating, modifying, and monitoring blockchain components to meet the needs of its users.  Systems Integration: Integration of blockchain with external systems As blockchain has evolved and increased in functionality, it has become more common to integrate blockchains with other external systems, commonly through the use of smart contracts. While this is not a specific component of the blockchain, systems integration is included to acknowledge this capability.   </vt:lpstr>
      <vt:lpstr>Who is using blockchain?</vt:lpstr>
      <vt:lpstr>Who is using blockchain?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Blockchain will Improve Healthcare</dc:title>
  <dc:creator>Michael Moreland</dc:creator>
  <cp:lastModifiedBy>randy piper</cp:lastModifiedBy>
  <cp:revision>228</cp:revision>
  <dcterms:created xsi:type="dcterms:W3CDTF">2019-01-17T14:36:50Z</dcterms:created>
  <dcterms:modified xsi:type="dcterms:W3CDTF">2019-02-05T16:16:17Z</dcterms:modified>
</cp:coreProperties>
</file>