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3" r:id="rId4"/>
    <p:sldId id="264" r:id="rId5"/>
    <p:sldId id="276" r:id="rId6"/>
    <p:sldId id="265" r:id="rId7"/>
    <p:sldId id="273" r:id="rId8"/>
    <p:sldId id="270" r:id="rId9"/>
    <p:sldId id="277" r:id="rId10"/>
    <p:sldId id="274" r:id="rId11"/>
    <p:sldId id="272" r:id="rId12"/>
    <p:sldId id="278" r:id="rId13"/>
    <p:sldId id="275"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090BF-831F-4829-810A-09CD82EE95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795ECD-9D9B-40D7-98F6-B7182BA1D3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EE0CFD-2774-41A7-BB88-FB30958A40A5}"/>
              </a:ext>
            </a:extLst>
          </p:cNvPr>
          <p:cNvSpPr>
            <a:spLocks noGrp="1"/>
          </p:cNvSpPr>
          <p:nvPr>
            <p:ph type="dt" sz="half" idx="10"/>
          </p:nvPr>
        </p:nvSpPr>
        <p:spPr/>
        <p:txBody>
          <a:bodyPr/>
          <a:lstStyle/>
          <a:p>
            <a:fld id="{22E4942D-8DF8-4FFB-AB50-0A323935F702}" type="datetimeFigureOut">
              <a:rPr lang="en-US" smtClean="0"/>
              <a:t>2/13/2019</a:t>
            </a:fld>
            <a:endParaRPr lang="en-US"/>
          </a:p>
        </p:txBody>
      </p:sp>
      <p:sp>
        <p:nvSpPr>
          <p:cNvPr id="5" name="Footer Placeholder 4">
            <a:extLst>
              <a:ext uri="{FF2B5EF4-FFF2-40B4-BE49-F238E27FC236}">
                <a16:creationId xmlns:a16="http://schemas.microsoft.com/office/drawing/2014/main" id="{A7D67ACF-5F3F-4F91-9096-7191D7502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58BAFE-BD2F-4951-9925-13AC2AC70628}"/>
              </a:ext>
            </a:extLst>
          </p:cNvPr>
          <p:cNvSpPr>
            <a:spLocks noGrp="1"/>
          </p:cNvSpPr>
          <p:nvPr>
            <p:ph type="sldNum" sz="quarter" idx="12"/>
          </p:nvPr>
        </p:nvSpPr>
        <p:spPr/>
        <p:txBody>
          <a:bodyPr/>
          <a:lstStyle/>
          <a:p>
            <a:fld id="{31761916-9C88-4700-9CC4-D9A393364721}" type="slidenum">
              <a:rPr lang="en-US" smtClean="0"/>
              <a:t>‹#›</a:t>
            </a:fld>
            <a:endParaRPr lang="en-US"/>
          </a:p>
        </p:txBody>
      </p:sp>
    </p:spTree>
    <p:extLst>
      <p:ext uri="{BB962C8B-B14F-4D97-AF65-F5344CB8AC3E}">
        <p14:creationId xmlns:p14="http://schemas.microsoft.com/office/powerpoint/2010/main" val="158560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E8576-5FFE-4F02-A213-C54938A6EC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68668B-A4D8-43EE-A13A-70502A264AD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1B64E-8E17-4E32-8949-44C1E1FEBF55}"/>
              </a:ext>
            </a:extLst>
          </p:cNvPr>
          <p:cNvSpPr>
            <a:spLocks noGrp="1"/>
          </p:cNvSpPr>
          <p:nvPr>
            <p:ph type="dt" sz="half" idx="10"/>
          </p:nvPr>
        </p:nvSpPr>
        <p:spPr/>
        <p:txBody>
          <a:bodyPr/>
          <a:lstStyle/>
          <a:p>
            <a:fld id="{22E4942D-8DF8-4FFB-AB50-0A323935F702}" type="datetimeFigureOut">
              <a:rPr lang="en-US" smtClean="0"/>
              <a:t>2/13/2019</a:t>
            </a:fld>
            <a:endParaRPr lang="en-US"/>
          </a:p>
        </p:txBody>
      </p:sp>
      <p:sp>
        <p:nvSpPr>
          <p:cNvPr id="5" name="Footer Placeholder 4">
            <a:extLst>
              <a:ext uri="{FF2B5EF4-FFF2-40B4-BE49-F238E27FC236}">
                <a16:creationId xmlns:a16="http://schemas.microsoft.com/office/drawing/2014/main" id="{A2189D4C-065F-47C4-AF5C-4EC1E65985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CDEA00-6D00-498A-AC80-A50CA5C42513}"/>
              </a:ext>
            </a:extLst>
          </p:cNvPr>
          <p:cNvSpPr>
            <a:spLocks noGrp="1"/>
          </p:cNvSpPr>
          <p:nvPr>
            <p:ph type="sldNum" sz="quarter" idx="12"/>
          </p:nvPr>
        </p:nvSpPr>
        <p:spPr/>
        <p:txBody>
          <a:bodyPr/>
          <a:lstStyle/>
          <a:p>
            <a:fld id="{31761916-9C88-4700-9CC4-D9A393364721}" type="slidenum">
              <a:rPr lang="en-US" smtClean="0"/>
              <a:t>‹#›</a:t>
            </a:fld>
            <a:endParaRPr lang="en-US"/>
          </a:p>
        </p:txBody>
      </p:sp>
    </p:spTree>
    <p:extLst>
      <p:ext uri="{BB962C8B-B14F-4D97-AF65-F5344CB8AC3E}">
        <p14:creationId xmlns:p14="http://schemas.microsoft.com/office/powerpoint/2010/main" val="1803123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45565B-5578-4B10-AEC3-A26A1E7A7F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F17D4A-DAF9-4350-8FB4-257976D6BF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EE19D4-7A7C-4596-B218-D33377E50DC6}"/>
              </a:ext>
            </a:extLst>
          </p:cNvPr>
          <p:cNvSpPr>
            <a:spLocks noGrp="1"/>
          </p:cNvSpPr>
          <p:nvPr>
            <p:ph type="dt" sz="half" idx="10"/>
          </p:nvPr>
        </p:nvSpPr>
        <p:spPr/>
        <p:txBody>
          <a:bodyPr/>
          <a:lstStyle/>
          <a:p>
            <a:fld id="{22E4942D-8DF8-4FFB-AB50-0A323935F702}" type="datetimeFigureOut">
              <a:rPr lang="en-US" smtClean="0"/>
              <a:t>2/13/2019</a:t>
            </a:fld>
            <a:endParaRPr lang="en-US"/>
          </a:p>
        </p:txBody>
      </p:sp>
      <p:sp>
        <p:nvSpPr>
          <p:cNvPr id="5" name="Footer Placeholder 4">
            <a:extLst>
              <a:ext uri="{FF2B5EF4-FFF2-40B4-BE49-F238E27FC236}">
                <a16:creationId xmlns:a16="http://schemas.microsoft.com/office/drawing/2014/main" id="{AE4674A0-68AF-414A-B8B6-FCE8812CC9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2015BD-ECAF-4B80-923A-85821152F719}"/>
              </a:ext>
            </a:extLst>
          </p:cNvPr>
          <p:cNvSpPr>
            <a:spLocks noGrp="1"/>
          </p:cNvSpPr>
          <p:nvPr>
            <p:ph type="sldNum" sz="quarter" idx="12"/>
          </p:nvPr>
        </p:nvSpPr>
        <p:spPr/>
        <p:txBody>
          <a:bodyPr/>
          <a:lstStyle/>
          <a:p>
            <a:fld id="{31761916-9C88-4700-9CC4-D9A393364721}" type="slidenum">
              <a:rPr lang="en-US" smtClean="0"/>
              <a:t>‹#›</a:t>
            </a:fld>
            <a:endParaRPr lang="en-US"/>
          </a:p>
        </p:txBody>
      </p:sp>
    </p:spTree>
    <p:extLst>
      <p:ext uri="{BB962C8B-B14F-4D97-AF65-F5344CB8AC3E}">
        <p14:creationId xmlns:p14="http://schemas.microsoft.com/office/powerpoint/2010/main" val="2696815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C2BD2-A6C8-431A-8E7D-DD0620784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2E988E-095E-4874-A190-18F35EA1636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A883A8-8AFA-43F7-A265-F3F20990CE2F}"/>
              </a:ext>
            </a:extLst>
          </p:cNvPr>
          <p:cNvSpPr>
            <a:spLocks noGrp="1"/>
          </p:cNvSpPr>
          <p:nvPr>
            <p:ph type="dt" sz="half" idx="10"/>
          </p:nvPr>
        </p:nvSpPr>
        <p:spPr/>
        <p:txBody>
          <a:bodyPr/>
          <a:lstStyle/>
          <a:p>
            <a:fld id="{22E4942D-8DF8-4FFB-AB50-0A323935F702}" type="datetimeFigureOut">
              <a:rPr lang="en-US" smtClean="0"/>
              <a:t>2/13/2019</a:t>
            </a:fld>
            <a:endParaRPr lang="en-US"/>
          </a:p>
        </p:txBody>
      </p:sp>
      <p:sp>
        <p:nvSpPr>
          <p:cNvPr id="5" name="Footer Placeholder 4">
            <a:extLst>
              <a:ext uri="{FF2B5EF4-FFF2-40B4-BE49-F238E27FC236}">
                <a16:creationId xmlns:a16="http://schemas.microsoft.com/office/drawing/2014/main" id="{9108DF75-E5E1-42B9-9286-1AEA8C43F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1AC64-43AB-4090-ABDA-8C05B8C12A8A}"/>
              </a:ext>
            </a:extLst>
          </p:cNvPr>
          <p:cNvSpPr>
            <a:spLocks noGrp="1"/>
          </p:cNvSpPr>
          <p:nvPr>
            <p:ph type="sldNum" sz="quarter" idx="12"/>
          </p:nvPr>
        </p:nvSpPr>
        <p:spPr/>
        <p:txBody>
          <a:bodyPr/>
          <a:lstStyle/>
          <a:p>
            <a:fld id="{31761916-9C88-4700-9CC4-D9A393364721}" type="slidenum">
              <a:rPr lang="en-US" smtClean="0"/>
              <a:t>‹#›</a:t>
            </a:fld>
            <a:endParaRPr lang="en-US"/>
          </a:p>
        </p:txBody>
      </p:sp>
    </p:spTree>
    <p:extLst>
      <p:ext uri="{BB962C8B-B14F-4D97-AF65-F5344CB8AC3E}">
        <p14:creationId xmlns:p14="http://schemas.microsoft.com/office/powerpoint/2010/main" val="1544386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EC065-5705-4414-9D49-7DDE399D33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032AFB-1459-4EA3-BB72-097112CF8E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31F5ECF-5FA5-4667-960A-3514E28A566D}"/>
              </a:ext>
            </a:extLst>
          </p:cNvPr>
          <p:cNvSpPr>
            <a:spLocks noGrp="1"/>
          </p:cNvSpPr>
          <p:nvPr>
            <p:ph type="dt" sz="half" idx="10"/>
          </p:nvPr>
        </p:nvSpPr>
        <p:spPr/>
        <p:txBody>
          <a:bodyPr/>
          <a:lstStyle/>
          <a:p>
            <a:fld id="{22E4942D-8DF8-4FFB-AB50-0A323935F702}" type="datetimeFigureOut">
              <a:rPr lang="en-US" smtClean="0"/>
              <a:t>2/13/2019</a:t>
            </a:fld>
            <a:endParaRPr lang="en-US"/>
          </a:p>
        </p:txBody>
      </p:sp>
      <p:sp>
        <p:nvSpPr>
          <p:cNvPr id="5" name="Footer Placeholder 4">
            <a:extLst>
              <a:ext uri="{FF2B5EF4-FFF2-40B4-BE49-F238E27FC236}">
                <a16:creationId xmlns:a16="http://schemas.microsoft.com/office/drawing/2014/main" id="{B4554ADD-9557-46BE-9E23-A31C65D69C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DE3B77-15F0-42A2-AD4E-D3E153C33CD1}"/>
              </a:ext>
            </a:extLst>
          </p:cNvPr>
          <p:cNvSpPr>
            <a:spLocks noGrp="1"/>
          </p:cNvSpPr>
          <p:nvPr>
            <p:ph type="sldNum" sz="quarter" idx="12"/>
          </p:nvPr>
        </p:nvSpPr>
        <p:spPr/>
        <p:txBody>
          <a:bodyPr/>
          <a:lstStyle/>
          <a:p>
            <a:fld id="{31761916-9C88-4700-9CC4-D9A393364721}" type="slidenum">
              <a:rPr lang="en-US" smtClean="0"/>
              <a:t>‹#›</a:t>
            </a:fld>
            <a:endParaRPr lang="en-US"/>
          </a:p>
        </p:txBody>
      </p:sp>
    </p:spTree>
    <p:extLst>
      <p:ext uri="{BB962C8B-B14F-4D97-AF65-F5344CB8AC3E}">
        <p14:creationId xmlns:p14="http://schemas.microsoft.com/office/powerpoint/2010/main" val="9451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98EB-AABE-435D-97E0-ADD13971F4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60B479-A569-4EFA-B74E-66A39D9546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84C562-2D76-4012-ACFC-DEACB373A5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F2549E-1AD4-4B9C-BAB0-79FFE24A7321}"/>
              </a:ext>
            </a:extLst>
          </p:cNvPr>
          <p:cNvSpPr>
            <a:spLocks noGrp="1"/>
          </p:cNvSpPr>
          <p:nvPr>
            <p:ph type="dt" sz="half" idx="10"/>
          </p:nvPr>
        </p:nvSpPr>
        <p:spPr/>
        <p:txBody>
          <a:bodyPr/>
          <a:lstStyle/>
          <a:p>
            <a:fld id="{22E4942D-8DF8-4FFB-AB50-0A323935F702}" type="datetimeFigureOut">
              <a:rPr lang="en-US" smtClean="0"/>
              <a:t>2/13/2019</a:t>
            </a:fld>
            <a:endParaRPr lang="en-US"/>
          </a:p>
        </p:txBody>
      </p:sp>
      <p:sp>
        <p:nvSpPr>
          <p:cNvPr id="6" name="Footer Placeholder 5">
            <a:extLst>
              <a:ext uri="{FF2B5EF4-FFF2-40B4-BE49-F238E27FC236}">
                <a16:creationId xmlns:a16="http://schemas.microsoft.com/office/drawing/2014/main" id="{D4ACE17C-A02D-4ED1-B11D-C531327E55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5416A6-F42E-46DE-AA6B-923F5D1F874C}"/>
              </a:ext>
            </a:extLst>
          </p:cNvPr>
          <p:cNvSpPr>
            <a:spLocks noGrp="1"/>
          </p:cNvSpPr>
          <p:nvPr>
            <p:ph type="sldNum" sz="quarter" idx="12"/>
          </p:nvPr>
        </p:nvSpPr>
        <p:spPr/>
        <p:txBody>
          <a:bodyPr/>
          <a:lstStyle/>
          <a:p>
            <a:fld id="{31761916-9C88-4700-9CC4-D9A393364721}" type="slidenum">
              <a:rPr lang="en-US" smtClean="0"/>
              <a:t>‹#›</a:t>
            </a:fld>
            <a:endParaRPr lang="en-US"/>
          </a:p>
        </p:txBody>
      </p:sp>
    </p:spTree>
    <p:extLst>
      <p:ext uri="{BB962C8B-B14F-4D97-AF65-F5344CB8AC3E}">
        <p14:creationId xmlns:p14="http://schemas.microsoft.com/office/powerpoint/2010/main" val="144910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C17BE-D515-4E4B-8316-6B52EAEE4E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D6E5EC-4BE6-408D-9B2B-0843F5FB1E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8AFD4A-0B1B-415A-A152-60BE981110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315948-2E40-4991-888B-4899A6DB84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F3D1B0-0F7B-4E07-85DC-3F002C3167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0439C3-F184-4B01-9C87-CACD056C4DC5}"/>
              </a:ext>
            </a:extLst>
          </p:cNvPr>
          <p:cNvSpPr>
            <a:spLocks noGrp="1"/>
          </p:cNvSpPr>
          <p:nvPr>
            <p:ph type="dt" sz="half" idx="10"/>
          </p:nvPr>
        </p:nvSpPr>
        <p:spPr/>
        <p:txBody>
          <a:bodyPr/>
          <a:lstStyle/>
          <a:p>
            <a:fld id="{22E4942D-8DF8-4FFB-AB50-0A323935F702}" type="datetimeFigureOut">
              <a:rPr lang="en-US" smtClean="0"/>
              <a:t>2/13/2019</a:t>
            </a:fld>
            <a:endParaRPr lang="en-US"/>
          </a:p>
        </p:txBody>
      </p:sp>
      <p:sp>
        <p:nvSpPr>
          <p:cNvPr id="8" name="Footer Placeholder 7">
            <a:extLst>
              <a:ext uri="{FF2B5EF4-FFF2-40B4-BE49-F238E27FC236}">
                <a16:creationId xmlns:a16="http://schemas.microsoft.com/office/drawing/2014/main" id="{DDC99447-9602-42E8-9D80-9A41CC81F6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E9CA76-B63A-4894-A7F7-583175CCFED5}"/>
              </a:ext>
            </a:extLst>
          </p:cNvPr>
          <p:cNvSpPr>
            <a:spLocks noGrp="1"/>
          </p:cNvSpPr>
          <p:nvPr>
            <p:ph type="sldNum" sz="quarter" idx="12"/>
          </p:nvPr>
        </p:nvSpPr>
        <p:spPr/>
        <p:txBody>
          <a:bodyPr/>
          <a:lstStyle/>
          <a:p>
            <a:fld id="{31761916-9C88-4700-9CC4-D9A393364721}" type="slidenum">
              <a:rPr lang="en-US" smtClean="0"/>
              <a:t>‹#›</a:t>
            </a:fld>
            <a:endParaRPr lang="en-US"/>
          </a:p>
        </p:txBody>
      </p:sp>
    </p:spTree>
    <p:extLst>
      <p:ext uri="{BB962C8B-B14F-4D97-AF65-F5344CB8AC3E}">
        <p14:creationId xmlns:p14="http://schemas.microsoft.com/office/powerpoint/2010/main" val="2879782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0E501-AB58-4A75-8323-851FF0945C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5FCBB0-389C-4F29-B21D-2D198896749E}"/>
              </a:ext>
            </a:extLst>
          </p:cNvPr>
          <p:cNvSpPr>
            <a:spLocks noGrp="1"/>
          </p:cNvSpPr>
          <p:nvPr>
            <p:ph type="dt" sz="half" idx="10"/>
          </p:nvPr>
        </p:nvSpPr>
        <p:spPr/>
        <p:txBody>
          <a:bodyPr/>
          <a:lstStyle/>
          <a:p>
            <a:fld id="{22E4942D-8DF8-4FFB-AB50-0A323935F702}" type="datetimeFigureOut">
              <a:rPr lang="en-US" smtClean="0"/>
              <a:t>2/13/2019</a:t>
            </a:fld>
            <a:endParaRPr lang="en-US"/>
          </a:p>
        </p:txBody>
      </p:sp>
      <p:sp>
        <p:nvSpPr>
          <p:cNvPr id="4" name="Footer Placeholder 3">
            <a:extLst>
              <a:ext uri="{FF2B5EF4-FFF2-40B4-BE49-F238E27FC236}">
                <a16:creationId xmlns:a16="http://schemas.microsoft.com/office/drawing/2014/main" id="{2723F653-96C1-4775-BB30-2D12A166C0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D30262-8F7C-46C4-BCF2-A79C5770B5DE}"/>
              </a:ext>
            </a:extLst>
          </p:cNvPr>
          <p:cNvSpPr>
            <a:spLocks noGrp="1"/>
          </p:cNvSpPr>
          <p:nvPr>
            <p:ph type="sldNum" sz="quarter" idx="12"/>
          </p:nvPr>
        </p:nvSpPr>
        <p:spPr/>
        <p:txBody>
          <a:bodyPr/>
          <a:lstStyle/>
          <a:p>
            <a:fld id="{31761916-9C88-4700-9CC4-D9A393364721}" type="slidenum">
              <a:rPr lang="en-US" smtClean="0"/>
              <a:t>‹#›</a:t>
            </a:fld>
            <a:endParaRPr lang="en-US"/>
          </a:p>
        </p:txBody>
      </p:sp>
    </p:spTree>
    <p:extLst>
      <p:ext uri="{BB962C8B-B14F-4D97-AF65-F5344CB8AC3E}">
        <p14:creationId xmlns:p14="http://schemas.microsoft.com/office/powerpoint/2010/main" val="145825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4469F0-DFC8-4AF1-A966-C1A9833ECDC6}"/>
              </a:ext>
            </a:extLst>
          </p:cNvPr>
          <p:cNvSpPr>
            <a:spLocks noGrp="1"/>
          </p:cNvSpPr>
          <p:nvPr>
            <p:ph type="dt" sz="half" idx="10"/>
          </p:nvPr>
        </p:nvSpPr>
        <p:spPr/>
        <p:txBody>
          <a:bodyPr/>
          <a:lstStyle/>
          <a:p>
            <a:fld id="{22E4942D-8DF8-4FFB-AB50-0A323935F702}" type="datetimeFigureOut">
              <a:rPr lang="en-US" smtClean="0"/>
              <a:t>2/13/2019</a:t>
            </a:fld>
            <a:endParaRPr lang="en-US"/>
          </a:p>
        </p:txBody>
      </p:sp>
      <p:sp>
        <p:nvSpPr>
          <p:cNvPr id="3" name="Footer Placeholder 2">
            <a:extLst>
              <a:ext uri="{FF2B5EF4-FFF2-40B4-BE49-F238E27FC236}">
                <a16:creationId xmlns:a16="http://schemas.microsoft.com/office/drawing/2014/main" id="{A29D8A3A-FDA6-4621-809B-B93FBB01F8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EAC4E7-2449-4658-9FE8-9B3D19E1F4C9}"/>
              </a:ext>
            </a:extLst>
          </p:cNvPr>
          <p:cNvSpPr>
            <a:spLocks noGrp="1"/>
          </p:cNvSpPr>
          <p:nvPr>
            <p:ph type="sldNum" sz="quarter" idx="12"/>
          </p:nvPr>
        </p:nvSpPr>
        <p:spPr/>
        <p:txBody>
          <a:bodyPr/>
          <a:lstStyle/>
          <a:p>
            <a:fld id="{31761916-9C88-4700-9CC4-D9A393364721}" type="slidenum">
              <a:rPr lang="en-US" smtClean="0"/>
              <a:t>‹#›</a:t>
            </a:fld>
            <a:endParaRPr lang="en-US"/>
          </a:p>
        </p:txBody>
      </p:sp>
    </p:spTree>
    <p:extLst>
      <p:ext uri="{BB962C8B-B14F-4D97-AF65-F5344CB8AC3E}">
        <p14:creationId xmlns:p14="http://schemas.microsoft.com/office/powerpoint/2010/main" val="1430260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E6C3D-1128-48F5-B9DC-514188BB70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A0E184-26F2-46F6-B35D-66504DDB11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63C071-F94B-4AA7-A591-60C382D95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E83C74-CD2B-4842-841A-B37B48AB15DF}"/>
              </a:ext>
            </a:extLst>
          </p:cNvPr>
          <p:cNvSpPr>
            <a:spLocks noGrp="1"/>
          </p:cNvSpPr>
          <p:nvPr>
            <p:ph type="dt" sz="half" idx="10"/>
          </p:nvPr>
        </p:nvSpPr>
        <p:spPr/>
        <p:txBody>
          <a:bodyPr/>
          <a:lstStyle/>
          <a:p>
            <a:fld id="{22E4942D-8DF8-4FFB-AB50-0A323935F702}" type="datetimeFigureOut">
              <a:rPr lang="en-US" smtClean="0"/>
              <a:t>2/13/2019</a:t>
            </a:fld>
            <a:endParaRPr lang="en-US"/>
          </a:p>
        </p:txBody>
      </p:sp>
      <p:sp>
        <p:nvSpPr>
          <p:cNvPr id="6" name="Footer Placeholder 5">
            <a:extLst>
              <a:ext uri="{FF2B5EF4-FFF2-40B4-BE49-F238E27FC236}">
                <a16:creationId xmlns:a16="http://schemas.microsoft.com/office/drawing/2014/main" id="{1D1F5F3B-9E3B-4B59-B6AF-C119A879F2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8D9711-4C58-4BC4-A926-BEF4292250A7}"/>
              </a:ext>
            </a:extLst>
          </p:cNvPr>
          <p:cNvSpPr>
            <a:spLocks noGrp="1"/>
          </p:cNvSpPr>
          <p:nvPr>
            <p:ph type="sldNum" sz="quarter" idx="12"/>
          </p:nvPr>
        </p:nvSpPr>
        <p:spPr/>
        <p:txBody>
          <a:bodyPr/>
          <a:lstStyle/>
          <a:p>
            <a:fld id="{31761916-9C88-4700-9CC4-D9A393364721}" type="slidenum">
              <a:rPr lang="en-US" smtClean="0"/>
              <a:t>‹#›</a:t>
            </a:fld>
            <a:endParaRPr lang="en-US"/>
          </a:p>
        </p:txBody>
      </p:sp>
    </p:spTree>
    <p:extLst>
      <p:ext uri="{BB962C8B-B14F-4D97-AF65-F5344CB8AC3E}">
        <p14:creationId xmlns:p14="http://schemas.microsoft.com/office/powerpoint/2010/main" val="3062940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83784-075F-4FA3-970A-0E3C640739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C1D456-8C47-4BB3-851F-063661E4A3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3EB05F-BA2F-44C7-85B5-E8B5C776E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E9E6BC-8197-4EDD-AB08-B92193537519}"/>
              </a:ext>
            </a:extLst>
          </p:cNvPr>
          <p:cNvSpPr>
            <a:spLocks noGrp="1"/>
          </p:cNvSpPr>
          <p:nvPr>
            <p:ph type="dt" sz="half" idx="10"/>
          </p:nvPr>
        </p:nvSpPr>
        <p:spPr/>
        <p:txBody>
          <a:bodyPr/>
          <a:lstStyle/>
          <a:p>
            <a:fld id="{22E4942D-8DF8-4FFB-AB50-0A323935F702}" type="datetimeFigureOut">
              <a:rPr lang="en-US" smtClean="0"/>
              <a:t>2/13/2019</a:t>
            </a:fld>
            <a:endParaRPr lang="en-US"/>
          </a:p>
        </p:txBody>
      </p:sp>
      <p:sp>
        <p:nvSpPr>
          <p:cNvPr id="6" name="Footer Placeholder 5">
            <a:extLst>
              <a:ext uri="{FF2B5EF4-FFF2-40B4-BE49-F238E27FC236}">
                <a16:creationId xmlns:a16="http://schemas.microsoft.com/office/drawing/2014/main" id="{90BA51DF-4305-4463-BC1C-A18A97AC77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2040AC-76D4-45C8-A76A-F07836883F15}"/>
              </a:ext>
            </a:extLst>
          </p:cNvPr>
          <p:cNvSpPr>
            <a:spLocks noGrp="1"/>
          </p:cNvSpPr>
          <p:nvPr>
            <p:ph type="sldNum" sz="quarter" idx="12"/>
          </p:nvPr>
        </p:nvSpPr>
        <p:spPr/>
        <p:txBody>
          <a:bodyPr/>
          <a:lstStyle/>
          <a:p>
            <a:fld id="{31761916-9C88-4700-9CC4-D9A393364721}" type="slidenum">
              <a:rPr lang="en-US" smtClean="0"/>
              <a:t>‹#›</a:t>
            </a:fld>
            <a:endParaRPr lang="en-US"/>
          </a:p>
        </p:txBody>
      </p:sp>
    </p:spTree>
    <p:extLst>
      <p:ext uri="{BB962C8B-B14F-4D97-AF65-F5344CB8AC3E}">
        <p14:creationId xmlns:p14="http://schemas.microsoft.com/office/powerpoint/2010/main" val="32182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588347-0316-4F5B-A720-B42E106CBE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441E76-43B1-4D29-8A4A-63F1E46AC2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C0F9D-367F-4010-8DC6-4D1E81064D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4942D-8DF8-4FFB-AB50-0A323935F702}" type="datetimeFigureOut">
              <a:rPr lang="en-US" smtClean="0"/>
              <a:t>2/13/2019</a:t>
            </a:fld>
            <a:endParaRPr lang="en-US"/>
          </a:p>
        </p:txBody>
      </p:sp>
      <p:sp>
        <p:nvSpPr>
          <p:cNvPr id="5" name="Footer Placeholder 4">
            <a:extLst>
              <a:ext uri="{FF2B5EF4-FFF2-40B4-BE49-F238E27FC236}">
                <a16:creationId xmlns:a16="http://schemas.microsoft.com/office/drawing/2014/main" id="{D13828BB-284A-4625-8954-34268B892A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5597D1-0622-4BFF-AD39-859AEDDF50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61916-9C88-4700-9CC4-D9A393364721}" type="slidenum">
              <a:rPr lang="en-US" smtClean="0"/>
              <a:t>‹#›</a:t>
            </a:fld>
            <a:endParaRPr lang="en-US"/>
          </a:p>
        </p:txBody>
      </p:sp>
    </p:spTree>
    <p:extLst>
      <p:ext uri="{BB962C8B-B14F-4D97-AF65-F5344CB8AC3E}">
        <p14:creationId xmlns:p14="http://schemas.microsoft.com/office/powerpoint/2010/main" val="1643239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2" name="Title 1">
            <a:extLst>
              <a:ext uri="{FF2B5EF4-FFF2-40B4-BE49-F238E27FC236}">
                <a16:creationId xmlns:a16="http://schemas.microsoft.com/office/drawing/2014/main" id="{8465BC7C-7B36-4E66-AD61-4E306208F148}"/>
              </a:ext>
            </a:extLst>
          </p:cNvPr>
          <p:cNvSpPr>
            <a:spLocks noGrp="1"/>
          </p:cNvSpPr>
          <p:nvPr>
            <p:ph type="ctrTitle"/>
          </p:nvPr>
        </p:nvSpPr>
        <p:spPr>
          <a:xfrm>
            <a:off x="259744" y="1210529"/>
            <a:ext cx="11774361" cy="2156811"/>
          </a:xfrm>
        </p:spPr>
        <p:txBody>
          <a:bodyPr>
            <a:noAutofit/>
          </a:bodyPr>
          <a:lstStyle/>
          <a:p>
            <a:pPr>
              <a:lnSpc>
                <a:spcPct val="100000"/>
              </a:lnSpc>
            </a:pPr>
            <a:r>
              <a:rPr lang="en-US" sz="3600" i="1" dirty="0">
                <a:solidFill>
                  <a:schemeClr val="accent1">
                    <a:lumMod val="50000"/>
                  </a:schemeClr>
                </a:solidFill>
                <a:latin typeface="+mn-lt"/>
                <a:cs typeface="Times New Roman" panose="02020603050405020304" pitchFamily="18" charset="0"/>
              </a:rPr>
              <a:t>Ethical Organizational Decision Making in the Era of High Cost and Short Drugs</a:t>
            </a:r>
          </a:p>
        </p:txBody>
      </p:sp>
      <p:sp>
        <p:nvSpPr>
          <p:cNvPr id="5" name="Subtitle 4">
            <a:extLst>
              <a:ext uri="{FF2B5EF4-FFF2-40B4-BE49-F238E27FC236}">
                <a16:creationId xmlns:a16="http://schemas.microsoft.com/office/drawing/2014/main" id="{B18F3127-D794-4405-A42B-BC690411476A}"/>
              </a:ext>
            </a:extLst>
          </p:cNvPr>
          <p:cNvSpPr>
            <a:spLocks noGrp="1"/>
          </p:cNvSpPr>
          <p:nvPr>
            <p:ph type="subTitle" idx="1"/>
          </p:nvPr>
        </p:nvSpPr>
        <p:spPr/>
        <p:txBody>
          <a:bodyPr/>
          <a:lstStyle/>
          <a:p>
            <a:r>
              <a:rPr lang="en-US" dirty="0"/>
              <a:t>Wednesday, February 6, 2019</a:t>
            </a:r>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1885399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2" name="Title 1">
            <a:extLst>
              <a:ext uri="{FF2B5EF4-FFF2-40B4-BE49-F238E27FC236}">
                <a16:creationId xmlns:a16="http://schemas.microsoft.com/office/drawing/2014/main" id="{8465BC7C-7B36-4E66-AD61-4E306208F148}"/>
              </a:ext>
            </a:extLst>
          </p:cNvPr>
          <p:cNvSpPr>
            <a:spLocks noGrp="1"/>
          </p:cNvSpPr>
          <p:nvPr>
            <p:ph type="title"/>
          </p:nvPr>
        </p:nvSpPr>
        <p:spPr/>
        <p:txBody>
          <a:bodyPr>
            <a:noAutofit/>
          </a:bodyPr>
          <a:lstStyle/>
          <a:p>
            <a:pPr>
              <a:lnSpc>
                <a:spcPct val="100000"/>
              </a:lnSpc>
            </a:pPr>
            <a:r>
              <a:rPr lang="en-US" sz="3600" dirty="0"/>
              <a:t>Objective 3: Summarize approaches for allocating limited medication supplies resulting from a manufacturing shortage.</a:t>
            </a:r>
            <a:br>
              <a:rPr lang="en-US" sz="3600" dirty="0"/>
            </a:br>
            <a:endParaRPr lang="en-US" sz="3600" i="1" dirty="0">
              <a:solidFill>
                <a:schemeClr val="accent1">
                  <a:lumMod val="50000"/>
                </a:schemeClr>
              </a:solidFill>
              <a:latin typeface="+mn-lt"/>
              <a:cs typeface="Times New Roman" panose="02020603050405020304" pitchFamily="18" charset="0"/>
            </a:endParaRPr>
          </a:p>
        </p:txBody>
      </p:sp>
      <p:sp>
        <p:nvSpPr>
          <p:cNvPr id="5" name="Subtitle 4">
            <a:extLst>
              <a:ext uri="{FF2B5EF4-FFF2-40B4-BE49-F238E27FC236}">
                <a16:creationId xmlns:a16="http://schemas.microsoft.com/office/drawing/2014/main" id="{B18F3127-D794-4405-A42B-BC690411476A}"/>
              </a:ext>
            </a:extLst>
          </p:cNvPr>
          <p:cNvSpPr>
            <a:spLocks noGrp="1"/>
          </p:cNvSpPr>
          <p:nvPr>
            <p:ph type="body" idx="1"/>
          </p:nvPr>
        </p:nvSpPr>
        <p:spPr/>
        <p:txBody>
          <a:bodyPr/>
          <a:lstStyle/>
          <a:p>
            <a:r>
              <a:rPr lang="en-US" dirty="0"/>
              <a:t>Case 3: Vincristine</a:t>
            </a:r>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3590476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3" name="Title 2"/>
          <p:cNvSpPr>
            <a:spLocks noGrp="1"/>
          </p:cNvSpPr>
          <p:nvPr>
            <p:ph type="title"/>
          </p:nvPr>
        </p:nvSpPr>
        <p:spPr>
          <a:xfrm>
            <a:off x="838200" y="172258"/>
            <a:ext cx="10515600" cy="1325563"/>
          </a:xfrm>
        </p:spPr>
        <p:txBody>
          <a:bodyPr/>
          <a:lstStyle/>
          <a:p>
            <a:r>
              <a:rPr lang="en-US" dirty="0"/>
              <a:t>Vincristine</a:t>
            </a:r>
          </a:p>
        </p:txBody>
      </p:sp>
      <p:sp>
        <p:nvSpPr>
          <p:cNvPr id="6" name="Content Placeholder 5"/>
          <p:cNvSpPr>
            <a:spLocks noGrp="1"/>
          </p:cNvSpPr>
          <p:nvPr>
            <p:ph idx="1"/>
          </p:nvPr>
        </p:nvSpPr>
        <p:spPr>
          <a:xfrm>
            <a:off x="588033" y="1266148"/>
            <a:ext cx="11143891" cy="4351338"/>
          </a:xfrm>
        </p:spPr>
        <p:txBody>
          <a:bodyPr>
            <a:normAutofit/>
          </a:bodyPr>
          <a:lstStyle/>
          <a:p>
            <a:r>
              <a:rPr lang="en-US" dirty="0"/>
              <a:t>You are a pediatric oncologist at a busy center that provides both inpatient and outpatient chemotherapy infusions. Despite the growing number of drug shortages, to date, your institution has been able to secure adequate chemotherapy agents. This morning, you learned that by the end of the week your hospital will have used the last available dose of vincristine  </a:t>
            </a:r>
          </a:p>
          <a:p>
            <a:r>
              <a:rPr lang="en-US" dirty="0"/>
              <a:t>The chemotherapy pharmacy director does not foresee securing additional supply through the various mechanisms the hospital has previously utilized, as the primary supplier of vincristine has halted all production resulting in a national shortage.</a:t>
            </a:r>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4031578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3" name="Title 2"/>
          <p:cNvSpPr>
            <a:spLocks noGrp="1"/>
          </p:cNvSpPr>
          <p:nvPr>
            <p:ph type="title"/>
          </p:nvPr>
        </p:nvSpPr>
        <p:spPr>
          <a:xfrm>
            <a:off x="838200" y="172258"/>
            <a:ext cx="10515600" cy="1325563"/>
          </a:xfrm>
        </p:spPr>
        <p:txBody>
          <a:bodyPr/>
          <a:lstStyle/>
          <a:p>
            <a:r>
              <a:rPr lang="en-US" dirty="0"/>
              <a:t>Vincristine</a:t>
            </a:r>
          </a:p>
        </p:txBody>
      </p:sp>
      <p:sp>
        <p:nvSpPr>
          <p:cNvPr id="6" name="Content Placeholder 5"/>
          <p:cNvSpPr>
            <a:spLocks noGrp="1"/>
          </p:cNvSpPr>
          <p:nvPr>
            <p:ph idx="1"/>
          </p:nvPr>
        </p:nvSpPr>
        <p:spPr>
          <a:xfrm>
            <a:off x="588033" y="1266148"/>
            <a:ext cx="11143891" cy="4351338"/>
          </a:xfrm>
        </p:spPr>
        <p:txBody>
          <a:bodyPr>
            <a:normAutofit/>
          </a:bodyPr>
          <a:lstStyle/>
          <a:p>
            <a:r>
              <a:rPr lang="en-US" dirty="0"/>
              <a:t>Reviewing the current patient census, you note a number of children who will require vincristine in the coming months</a:t>
            </a:r>
          </a:p>
          <a:p>
            <a:pPr lvl="1"/>
            <a:r>
              <a:rPr lang="en-US" dirty="0"/>
              <a:t>ALL, CNS astrocytoma, ES, </a:t>
            </a:r>
            <a:r>
              <a:rPr lang="en-US" dirty="0" err="1"/>
              <a:t>medulloblastoma</a:t>
            </a:r>
            <a:r>
              <a:rPr lang="en-US" dirty="0"/>
              <a:t>, neuroblastoma, RMS, &amp; Wilms tumor</a:t>
            </a:r>
          </a:p>
          <a:p>
            <a:r>
              <a:rPr lang="en-US" dirty="0"/>
              <a:t>All patients require the same 1.5 mg/m2 dosage, but given their different body surface area and disease type, some patients will require a higher dose while others will require more frequent dosing. Some of the children are research participants receiving vincristine as part of a clinical trial while others are receiving it as part of standard of care.</a:t>
            </a:r>
          </a:p>
          <a:p>
            <a:r>
              <a:rPr lang="en-US" dirty="0"/>
              <a:t>How should your center allocate its available supply of vincristine?</a:t>
            </a:r>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2418072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2" name="Title 1">
            <a:extLst>
              <a:ext uri="{FF2B5EF4-FFF2-40B4-BE49-F238E27FC236}">
                <a16:creationId xmlns:a16="http://schemas.microsoft.com/office/drawing/2014/main" id="{8465BC7C-7B36-4E66-AD61-4E306208F148}"/>
              </a:ext>
            </a:extLst>
          </p:cNvPr>
          <p:cNvSpPr>
            <a:spLocks noGrp="1"/>
          </p:cNvSpPr>
          <p:nvPr>
            <p:ph type="title"/>
          </p:nvPr>
        </p:nvSpPr>
        <p:spPr/>
        <p:txBody>
          <a:bodyPr>
            <a:noAutofit/>
          </a:bodyPr>
          <a:lstStyle/>
          <a:p>
            <a:pPr>
              <a:lnSpc>
                <a:spcPct val="100000"/>
              </a:lnSpc>
            </a:pPr>
            <a:r>
              <a:rPr lang="en-US" sz="3600" dirty="0"/>
              <a:t>Objective 4: Justify various strategies that could be employed to optimize the supply chain for essential medications.</a:t>
            </a:r>
            <a:br>
              <a:rPr lang="en-US" sz="3600" dirty="0"/>
            </a:br>
            <a:br>
              <a:rPr lang="en-US" sz="3600" dirty="0"/>
            </a:br>
            <a:endParaRPr lang="en-US" sz="3600" i="1" dirty="0">
              <a:solidFill>
                <a:schemeClr val="accent1">
                  <a:lumMod val="50000"/>
                </a:schemeClr>
              </a:solidFill>
              <a:latin typeface="+mn-lt"/>
              <a:cs typeface="Times New Roman" panose="02020603050405020304" pitchFamily="18" charset="0"/>
            </a:endParaRPr>
          </a:p>
        </p:txBody>
      </p:sp>
      <p:sp>
        <p:nvSpPr>
          <p:cNvPr id="5" name="Subtitle 4">
            <a:extLst>
              <a:ext uri="{FF2B5EF4-FFF2-40B4-BE49-F238E27FC236}">
                <a16:creationId xmlns:a16="http://schemas.microsoft.com/office/drawing/2014/main" id="{B18F3127-D794-4405-A42B-BC690411476A}"/>
              </a:ext>
            </a:extLst>
          </p:cNvPr>
          <p:cNvSpPr>
            <a:spLocks noGrp="1"/>
          </p:cNvSpPr>
          <p:nvPr>
            <p:ph type="body" idx="1"/>
          </p:nvPr>
        </p:nvSpPr>
        <p:spPr/>
        <p:txBody>
          <a:bodyPr/>
          <a:lstStyle/>
          <a:p>
            <a:r>
              <a:rPr lang="en-US" dirty="0"/>
              <a:t>What can be done to address these challenging situations?</a:t>
            </a:r>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2851441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2" name="Title 1"/>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191895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7" name="Title 6"/>
          <p:cNvSpPr>
            <a:spLocks noGrp="1"/>
          </p:cNvSpPr>
          <p:nvPr>
            <p:ph type="title"/>
          </p:nvPr>
        </p:nvSpPr>
        <p:spPr>
          <a:xfrm>
            <a:off x="490979" y="1"/>
            <a:ext cx="10515600" cy="873710"/>
          </a:xfrm>
        </p:spPr>
        <p:txBody>
          <a:bodyPr/>
          <a:lstStyle/>
          <a:p>
            <a:r>
              <a:rPr lang="en-US" dirty="0"/>
              <a:t>Panelists</a:t>
            </a:r>
          </a:p>
        </p:txBody>
      </p:sp>
      <p:sp>
        <p:nvSpPr>
          <p:cNvPr id="8" name="Content Placeholder 7"/>
          <p:cNvSpPr>
            <a:spLocks noGrp="1"/>
          </p:cNvSpPr>
          <p:nvPr>
            <p:ph idx="1"/>
          </p:nvPr>
        </p:nvSpPr>
        <p:spPr>
          <a:xfrm>
            <a:off x="0" y="754772"/>
            <a:ext cx="12192000" cy="4704572"/>
          </a:xfrm>
        </p:spPr>
        <p:txBody>
          <a:bodyPr>
            <a:normAutofit/>
          </a:bodyPr>
          <a:lstStyle/>
          <a:p>
            <a:r>
              <a:rPr lang="en-US" dirty="0"/>
              <a:t>Jeni Hayes, </a:t>
            </a:r>
            <a:r>
              <a:rPr lang="en-US" dirty="0" err="1"/>
              <a:t>PharmD</a:t>
            </a:r>
            <a:r>
              <a:rPr lang="en-US" dirty="0"/>
              <a:t>, </a:t>
            </a:r>
            <a:r>
              <a:rPr lang="en-US" dirty="0" err="1"/>
              <a:t>MSPharm</a:t>
            </a:r>
            <a:r>
              <a:rPr lang="en-US" dirty="0"/>
              <a:t>, BCPS</a:t>
            </a:r>
          </a:p>
          <a:p>
            <a:pPr marL="457200" lvl="1" indent="0">
              <a:buNone/>
            </a:pPr>
            <a:r>
              <a:rPr lang="en-US" dirty="0"/>
              <a:t>	</a:t>
            </a:r>
            <a:r>
              <a:rPr lang="en-US" sz="2000" dirty="0"/>
              <a:t>Clinical Pharmacy Specialist, Outcomes Management, Medical University of South Carolina</a:t>
            </a:r>
          </a:p>
          <a:p>
            <a:r>
              <a:rPr lang="en-US" dirty="0"/>
              <a:t>Andrew Shuman, MD, FACS</a:t>
            </a:r>
          </a:p>
          <a:p>
            <a:pPr marL="914400" lvl="2" indent="0">
              <a:buNone/>
            </a:pPr>
            <a:r>
              <a:rPr lang="en-US" dirty="0"/>
              <a:t>Co-Director, Program in Clinical Ethics; Chair, Adult Ethics Committee and Consultation Services</a:t>
            </a:r>
          </a:p>
          <a:p>
            <a:pPr marL="914400" lvl="2" indent="0">
              <a:buNone/>
            </a:pPr>
            <a:r>
              <a:rPr lang="en-US" dirty="0"/>
              <a:t>University of Michigan </a:t>
            </a:r>
          </a:p>
          <a:p>
            <a:r>
              <a:rPr lang="en-US" dirty="0" err="1"/>
              <a:t>Yoram</a:t>
            </a:r>
            <a:r>
              <a:rPr lang="en-US" dirty="0"/>
              <a:t> </a:t>
            </a:r>
            <a:r>
              <a:rPr lang="en-US" dirty="0" err="1"/>
              <a:t>Unguru</a:t>
            </a:r>
            <a:r>
              <a:rPr lang="en-US" dirty="0"/>
              <a:t>, MD, MS, MA</a:t>
            </a:r>
          </a:p>
          <a:p>
            <a:pPr marL="914400" lvl="2" indent="0">
              <a:buNone/>
            </a:pPr>
            <a:r>
              <a:rPr lang="en-US" dirty="0"/>
              <a:t>Division of Pediatric Hematology/Oncology Samuelson Children’s Hospital at Sinai; Chairman, Sinai Hospital Ethics Committee; Core Faculty Member Berman Institute of Bioethics, Johns Hopkins University</a:t>
            </a:r>
          </a:p>
          <a:p>
            <a:r>
              <a:rPr lang="en-US" dirty="0"/>
              <a:t>Steven Lucio, </a:t>
            </a:r>
            <a:r>
              <a:rPr lang="en-US" dirty="0" err="1"/>
              <a:t>PharmD</a:t>
            </a:r>
            <a:r>
              <a:rPr lang="en-US" dirty="0"/>
              <a:t>, BCPS (moderator)</a:t>
            </a:r>
          </a:p>
          <a:p>
            <a:pPr marL="914400" lvl="2" indent="0">
              <a:buNone/>
            </a:pPr>
            <a:r>
              <a:rPr lang="en-US" dirty="0"/>
              <a:t>Vice President, Center for Pharmacy Practice Excellence</a:t>
            </a:r>
          </a:p>
          <a:p>
            <a:pPr marL="914400" lvl="2" indent="0">
              <a:buNone/>
            </a:pPr>
            <a:r>
              <a:rPr lang="en-US" dirty="0"/>
              <a:t>Vizient</a:t>
            </a:r>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4213785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3" name="Title 2"/>
          <p:cNvSpPr>
            <a:spLocks noGrp="1"/>
          </p:cNvSpPr>
          <p:nvPr>
            <p:ph type="title"/>
          </p:nvPr>
        </p:nvSpPr>
        <p:spPr>
          <a:xfrm>
            <a:off x="-1" y="252983"/>
            <a:ext cx="11353801" cy="980200"/>
          </a:xfrm>
        </p:spPr>
        <p:txBody>
          <a:bodyPr/>
          <a:lstStyle/>
          <a:p>
            <a:r>
              <a:rPr lang="en-US" dirty="0"/>
              <a:t>Objectives</a:t>
            </a:r>
          </a:p>
        </p:txBody>
      </p:sp>
      <p:sp>
        <p:nvSpPr>
          <p:cNvPr id="6" name="Content Placeholder 5"/>
          <p:cNvSpPr>
            <a:spLocks noGrp="1"/>
          </p:cNvSpPr>
          <p:nvPr>
            <p:ph idx="1"/>
          </p:nvPr>
        </p:nvSpPr>
        <p:spPr>
          <a:xfrm>
            <a:off x="838200" y="1431896"/>
            <a:ext cx="10515600" cy="4351338"/>
          </a:xfrm>
        </p:spPr>
        <p:txBody>
          <a:bodyPr/>
          <a:lstStyle/>
          <a:p>
            <a:pPr lvl="0"/>
            <a:r>
              <a:rPr lang="en-US" dirty="0"/>
              <a:t>Identify characteristics of high-cost drugs and therapeutic areas where cost of therapy plays a major role in treatment decisions.</a:t>
            </a:r>
          </a:p>
          <a:p>
            <a:pPr lvl="0"/>
            <a:r>
              <a:rPr lang="en-US" dirty="0"/>
              <a:t>Describe the time, resource burden, and infrastructure necessary to make ethically appropriate, individual treatment decisions for high-cost drugs.</a:t>
            </a:r>
          </a:p>
          <a:p>
            <a:pPr lvl="0"/>
            <a:r>
              <a:rPr lang="en-US" dirty="0"/>
              <a:t>Summarize approaches for allocating limited medication supplies resulting from a manufacturing shortage.</a:t>
            </a:r>
          </a:p>
          <a:p>
            <a:pPr lvl="0"/>
            <a:r>
              <a:rPr lang="en-US" dirty="0"/>
              <a:t>Justify various strategies that could be employed to optimize the supply chain for essential medications</a:t>
            </a:r>
          </a:p>
          <a:p>
            <a:pPr marL="0" indent="0">
              <a:buNone/>
            </a:pPr>
            <a:endParaRPr lang="en-US" dirty="0"/>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3851571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2" name="Title 1">
            <a:extLst>
              <a:ext uri="{FF2B5EF4-FFF2-40B4-BE49-F238E27FC236}">
                <a16:creationId xmlns:a16="http://schemas.microsoft.com/office/drawing/2014/main" id="{8465BC7C-7B36-4E66-AD61-4E306208F148}"/>
              </a:ext>
            </a:extLst>
          </p:cNvPr>
          <p:cNvSpPr>
            <a:spLocks noGrp="1"/>
          </p:cNvSpPr>
          <p:nvPr>
            <p:ph type="title"/>
          </p:nvPr>
        </p:nvSpPr>
        <p:spPr/>
        <p:txBody>
          <a:bodyPr>
            <a:noAutofit/>
          </a:bodyPr>
          <a:lstStyle/>
          <a:p>
            <a:pPr>
              <a:lnSpc>
                <a:spcPct val="100000"/>
              </a:lnSpc>
            </a:pPr>
            <a:r>
              <a:rPr lang="en-US" sz="3600" dirty="0"/>
              <a:t>Objective 1: Identify characteristics of high-cost drugs and therapeutic areas where cost of therapy plays a major role in treatment decisions.</a:t>
            </a:r>
            <a:br>
              <a:rPr lang="en-US" sz="3600" dirty="0"/>
            </a:br>
            <a:endParaRPr lang="en-US" sz="3600" i="1" dirty="0">
              <a:solidFill>
                <a:schemeClr val="accent1">
                  <a:lumMod val="50000"/>
                </a:schemeClr>
              </a:solidFill>
              <a:latin typeface="+mn-lt"/>
              <a:cs typeface="Times New Roman" panose="02020603050405020304" pitchFamily="18" charset="0"/>
            </a:endParaRPr>
          </a:p>
        </p:txBody>
      </p:sp>
      <p:sp>
        <p:nvSpPr>
          <p:cNvPr id="5" name="Subtitle 4">
            <a:extLst>
              <a:ext uri="{FF2B5EF4-FFF2-40B4-BE49-F238E27FC236}">
                <a16:creationId xmlns:a16="http://schemas.microsoft.com/office/drawing/2014/main" id="{B18F3127-D794-4405-A42B-BC690411476A}"/>
              </a:ext>
            </a:extLst>
          </p:cNvPr>
          <p:cNvSpPr>
            <a:spLocks noGrp="1"/>
          </p:cNvSpPr>
          <p:nvPr>
            <p:ph type="body" idx="1"/>
          </p:nvPr>
        </p:nvSpPr>
        <p:spPr/>
        <p:txBody>
          <a:bodyPr/>
          <a:lstStyle/>
          <a:p>
            <a:r>
              <a:rPr lang="en-US" dirty="0"/>
              <a:t>Case 1: “Eric”</a:t>
            </a:r>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3957178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3" name="Title 2"/>
          <p:cNvSpPr>
            <a:spLocks noGrp="1"/>
          </p:cNvSpPr>
          <p:nvPr>
            <p:ph type="title"/>
          </p:nvPr>
        </p:nvSpPr>
        <p:spPr>
          <a:xfrm>
            <a:off x="657045" y="14314"/>
            <a:ext cx="10515600" cy="874919"/>
          </a:xfrm>
        </p:spPr>
        <p:txBody>
          <a:bodyPr/>
          <a:lstStyle/>
          <a:p>
            <a:r>
              <a:rPr lang="en-US" dirty="0"/>
              <a:t>“Eric”</a:t>
            </a:r>
          </a:p>
        </p:txBody>
      </p:sp>
      <p:sp>
        <p:nvSpPr>
          <p:cNvPr id="6" name="Content Placeholder 5"/>
          <p:cNvSpPr>
            <a:spLocks noGrp="1"/>
          </p:cNvSpPr>
          <p:nvPr>
            <p:ph idx="1"/>
          </p:nvPr>
        </p:nvSpPr>
        <p:spPr>
          <a:xfrm>
            <a:off x="186629" y="889233"/>
            <a:ext cx="11626969" cy="4351338"/>
          </a:xfrm>
        </p:spPr>
        <p:txBody>
          <a:bodyPr>
            <a:normAutofit/>
          </a:bodyPr>
          <a:lstStyle/>
          <a:p>
            <a:r>
              <a:rPr lang="en-US" dirty="0"/>
              <a:t>Eric is a 46 year-old man with metastatic cancer refractory to first-line treatment. He is now admitted with severe pain and inability to ambulate due to bone metastases. He began palliative radiation yesterday for pain control, with the goal to resume walking and to participate in self-care at home.</a:t>
            </a:r>
          </a:p>
          <a:p>
            <a:r>
              <a:rPr lang="en-US" dirty="0"/>
              <a:t>His prognosis is poor, but he remains interested in pursuing additional treatment if it might prolong life.</a:t>
            </a:r>
          </a:p>
          <a:p>
            <a:r>
              <a:rPr lang="en-US" dirty="0"/>
              <a:t>The treatment team is considering a targeted monoclonal antibody for additional systemic treatment. The drug is expensive, and efficacy data is limited in this specific clinical context. The drug is usually initiated in the outpatient setting, and is not on the inpatient formulary.</a:t>
            </a:r>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2757599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3" name="Title 2"/>
          <p:cNvSpPr>
            <a:spLocks noGrp="1"/>
          </p:cNvSpPr>
          <p:nvPr>
            <p:ph type="title"/>
          </p:nvPr>
        </p:nvSpPr>
        <p:spPr>
          <a:xfrm>
            <a:off x="657045" y="14314"/>
            <a:ext cx="10515600" cy="1325563"/>
          </a:xfrm>
        </p:spPr>
        <p:txBody>
          <a:bodyPr/>
          <a:lstStyle/>
          <a:p>
            <a:r>
              <a:rPr lang="en-US" dirty="0"/>
              <a:t>“Eric”</a:t>
            </a:r>
          </a:p>
        </p:txBody>
      </p:sp>
      <p:sp>
        <p:nvSpPr>
          <p:cNvPr id="6" name="Content Placeholder 5"/>
          <p:cNvSpPr>
            <a:spLocks noGrp="1"/>
          </p:cNvSpPr>
          <p:nvPr>
            <p:ph idx="1"/>
          </p:nvPr>
        </p:nvSpPr>
        <p:spPr>
          <a:xfrm>
            <a:off x="329241" y="1339877"/>
            <a:ext cx="11626969" cy="4351338"/>
          </a:xfrm>
        </p:spPr>
        <p:txBody>
          <a:bodyPr>
            <a:normAutofit/>
          </a:bodyPr>
          <a:lstStyle/>
          <a:p>
            <a:r>
              <a:rPr lang="en-US" dirty="0"/>
              <a:t>It is uncertain when he will be able to move towards discharge. Thus, his clinicians are considering whether to initiate the therapy in the hospital. However, they have deferred initiation of inpatient therapy until the financial issues (both inpatient and outpatient) can be addressed.</a:t>
            </a:r>
          </a:p>
          <a:p>
            <a:r>
              <a:rPr lang="en-US" dirty="0"/>
              <a:t>The patient is very angry.  “How can you put hospital profits ahead of my life? I need this drug NOW!”</a:t>
            </a:r>
          </a:p>
          <a:p>
            <a:pPr marL="0" indent="0">
              <a:buNone/>
            </a:pPr>
            <a:endParaRPr lang="en-US" dirty="0"/>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1551205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2" name="Title 1">
            <a:extLst>
              <a:ext uri="{FF2B5EF4-FFF2-40B4-BE49-F238E27FC236}">
                <a16:creationId xmlns:a16="http://schemas.microsoft.com/office/drawing/2014/main" id="{8465BC7C-7B36-4E66-AD61-4E306208F148}"/>
              </a:ext>
            </a:extLst>
          </p:cNvPr>
          <p:cNvSpPr>
            <a:spLocks noGrp="1"/>
          </p:cNvSpPr>
          <p:nvPr>
            <p:ph type="title"/>
          </p:nvPr>
        </p:nvSpPr>
        <p:spPr/>
        <p:txBody>
          <a:bodyPr>
            <a:noAutofit/>
          </a:bodyPr>
          <a:lstStyle/>
          <a:p>
            <a:pPr>
              <a:lnSpc>
                <a:spcPct val="100000"/>
              </a:lnSpc>
            </a:pPr>
            <a:r>
              <a:rPr lang="en-US" sz="3600" dirty="0"/>
              <a:t>Objective 2: Describe the time, resource burden, and infrastructure necessary to make ethically appropriate, individual treatment decisions for high-cost drugs.</a:t>
            </a:r>
            <a:br>
              <a:rPr lang="en-US" sz="3600" dirty="0"/>
            </a:br>
            <a:br>
              <a:rPr lang="en-US" sz="3600" dirty="0"/>
            </a:br>
            <a:endParaRPr lang="en-US" sz="3600" i="1" dirty="0">
              <a:solidFill>
                <a:schemeClr val="accent1">
                  <a:lumMod val="50000"/>
                </a:schemeClr>
              </a:solidFill>
              <a:latin typeface="+mn-lt"/>
              <a:cs typeface="Times New Roman" panose="02020603050405020304" pitchFamily="18" charset="0"/>
            </a:endParaRPr>
          </a:p>
        </p:txBody>
      </p:sp>
      <p:sp>
        <p:nvSpPr>
          <p:cNvPr id="5" name="Subtitle 4">
            <a:extLst>
              <a:ext uri="{FF2B5EF4-FFF2-40B4-BE49-F238E27FC236}">
                <a16:creationId xmlns:a16="http://schemas.microsoft.com/office/drawing/2014/main" id="{B18F3127-D794-4405-A42B-BC690411476A}"/>
              </a:ext>
            </a:extLst>
          </p:cNvPr>
          <p:cNvSpPr>
            <a:spLocks noGrp="1"/>
          </p:cNvSpPr>
          <p:nvPr>
            <p:ph type="body" idx="1"/>
          </p:nvPr>
        </p:nvSpPr>
        <p:spPr/>
        <p:txBody>
          <a:bodyPr/>
          <a:lstStyle/>
          <a:p>
            <a:r>
              <a:rPr lang="en-US" dirty="0"/>
              <a:t>Case 2: “Wanda”</a:t>
            </a:r>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3146903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3" name="Title 2"/>
          <p:cNvSpPr>
            <a:spLocks noGrp="1"/>
          </p:cNvSpPr>
          <p:nvPr>
            <p:ph type="title"/>
          </p:nvPr>
        </p:nvSpPr>
        <p:spPr>
          <a:xfrm>
            <a:off x="648418" y="97706"/>
            <a:ext cx="10515600" cy="1325563"/>
          </a:xfrm>
        </p:spPr>
        <p:txBody>
          <a:bodyPr/>
          <a:lstStyle/>
          <a:p>
            <a:r>
              <a:rPr lang="en-US" dirty="0"/>
              <a:t>“Wanda”</a:t>
            </a:r>
          </a:p>
        </p:txBody>
      </p:sp>
      <p:sp>
        <p:nvSpPr>
          <p:cNvPr id="6" name="Content Placeholder 5"/>
          <p:cNvSpPr>
            <a:spLocks noGrp="1"/>
          </p:cNvSpPr>
          <p:nvPr>
            <p:ph idx="1"/>
          </p:nvPr>
        </p:nvSpPr>
        <p:spPr>
          <a:xfrm>
            <a:off x="467982" y="1206168"/>
            <a:ext cx="10876472" cy="4351338"/>
          </a:xfrm>
        </p:spPr>
        <p:txBody>
          <a:bodyPr>
            <a:normAutofit/>
          </a:bodyPr>
          <a:lstStyle/>
          <a:p>
            <a:r>
              <a:rPr lang="en-US" dirty="0"/>
              <a:t>Wanda is a 63 year-old woman admitted through the emergency room with anemia.  She is soon diagnosed with an aggressive hematologic malignancy.  The optimal treatment regimen involves a new biologic drug which is quite expensive. The protocol involves continuation of this drug for months after her initial cancer treatment is concluded. </a:t>
            </a:r>
          </a:p>
          <a:p>
            <a:r>
              <a:rPr lang="en-US" dirty="0"/>
              <a:t>Wanda works in a factory, and has medical insurance with very limited prescription drug coverage.  It is unclear how this medication would be covered in the outpatient setting. </a:t>
            </a:r>
          </a:p>
          <a:p>
            <a:pPr marL="0" indent="0">
              <a:buNone/>
            </a:pPr>
            <a:endParaRPr lang="en-US" dirty="0"/>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2335544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EE257B-013E-41B1-B145-551D3D22B7B2}"/>
              </a:ext>
            </a:extLst>
          </p:cNvPr>
          <p:cNvSpPr/>
          <p:nvPr/>
        </p:nvSpPr>
        <p:spPr>
          <a:xfrm>
            <a:off x="-1" y="5340406"/>
            <a:ext cx="9890449" cy="15175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400" dirty="0"/>
          </a:p>
        </p:txBody>
      </p:sp>
      <p:sp>
        <p:nvSpPr>
          <p:cNvPr id="3" name="Title 2"/>
          <p:cNvSpPr>
            <a:spLocks noGrp="1"/>
          </p:cNvSpPr>
          <p:nvPr>
            <p:ph type="title"/>
          </p:nvPr>
        </p:nvSpPr>
        <p:spPr>
          <a:xfrm>
            <a:off x="648418" y="97706"/>
            <a:ext cx="10515600" cy="1325563"/>
          </a:xfrm>
        </p:spPr>
        <p:txBody>
          <a:bodyPr/>
          <a:lstStyle/>
          <a:p>
            <a:r>
              <a:rPr lang="en-US" dirty="0"/>
              <a:t>“Wanda”</a:t>
            </a:r>
          </a:p>
        </p:txBody>
      </p:sp>
      <p:sp>
        <p:nvSpPr>
          <p:cNvPr id="6" name="Content Placeholder 5"/>
          <p:cNvSpPr>
            <a:spLocks noGrp="1"/>
          </p:cNvSpPr>
          <p:nvPr>
            <p:ph idx="1"/>
          </p:nvPr>
        </p:nvSpPr>
        <p:spPr>
          <a:xfrm>
            <a:off x="467982" y="1206168"/>
            <a:ext cx="10876472" cy="4351338"/>
          </a:xfrm>
        </p:spPr>
        <p:txBody>
          <a:bodyPr>
            <a:normAutofit/>
          </a:bodyPr>
          <a:lstStyle/>
          <a:p>
            <a:r>
              <a:rPr lang="en-US" dirty="0"/>
              <a:t>Her clinicians wonder if it would be appropriate to integrate this drug into her treatment regimen if she may not be able to continue on it according to the established protocol.  Ideally, her treatment should begin quickly... before the financial issues can likely be resolved.</a:t>
            </a:r>
          </a:p>
          <a:p>
            <a:pPr marL="0" indent="0">
              <a:buNone/>
            </a:pPr>
            <a:endParaRPr lang="en-US" dirty="0"/>
          </a:p>
        </p:txBody>
      </p:sp>
      <p:pic>
        <p:nvPicPr>
          <p:cNvPr id="4" name="Picture 3">
            <a:extLst>
              <a:ext uri="{FF2B5EF4-FFF2-40B4-BE49-F238E27FC236}">
                <a16:creationId xmlns:a16="http://schemas.microsoft.com/office/drawing/2014/main" id="{9E351D82-0174-4A45-B107-B377422A62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0449" y="5340405"/>
            <a:ext cx="2232261" cy="1517595"/>
          </a:xfrm>
          <a:prstGeom prst="rect">
            <a:avLst/>
          </a:prstGeom>
        </p:spPr>
      </p:pic>
    </p:spTree>
    <p:extLst>
      <p:ext uri="{BB962C8B-B14F-4D97-AF65-F5344CB8AC3E}">
        <p14:creationId xmlns:p14="http://schemas.microsoft.com/office/powerpoint/2010/main" val="2499444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656</Words>
  <Application>Microsoft Office PowerPoint</Application>
  <PresentationFormat>Widescreen</PresentationFormat>
  <Paragraphs>47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Ethical Organizational Decision Making in the Era of High Cost and Short Drugs</vt:lpstr>
      <vt:lpstr>Panelists</vt:lpstr>
      <vt:lpstr>Objectives</vt:lpstr>
      <vt:lpstr>Objective 1: Identify characteristics of high-cost drugs and therapeutic areas where cost of therapy plays a major role in treatment decisions. </vt:lpstr>
      <vt:lpstr>“Eric”</vt:lpstr>
      <vt:lpstr>“Eric”</vt:lpstr>
      <vt:lpstr>Objective 2: Describe the time, resource burden, and infrastructure necessary to make ethically appropriate, individual treatment decisions for high-cost drugs.  </vt:lpstr>
      <vt:lpstr>“Wanda”</vt:lpstr>
      <vt:lpstr>“Wanda”</vt:lpstr>
      <vt:lpstr>Objective 3: Summarize approaches for allocating limited medication supplies resulting from a manufacturing shortage. </vt:lpstr>
      <vt:lpstr>Vincristine</vt:lpstr>
      <vt:lpstr>Vincristine</vt:lpstr>
      <vt:lpstr>Objective 4: Justify various strategies that could be employed to optimize the supply chain for essential medications.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Flock</dc:creator>
  <cp:lastModifiedBy>Chris Flock</cp:lastModifiedBy>
  <cp:revision>8</cp:revision>
  <dcterms:created xsi:type="dcterms:W3CDTF">2017-12-14T20:13:25Z</dcterms:created>
  <dcterms:modified xsi:type="dcterms:W3CDTF">2019-02-13T22:46:13Z</dcterms:modified>
</cp:coreProperties>
</file>